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87" r:id="rId5"/>
    <p:sldId id="288" r:id="rId6"/>
    <p:sldId id="289" r:id="rId7"/>
    <p:sldId id="261" r:id="rId8"/>
    <p:sldId id="279" r:id="rId9"/>
    <p:sldId id="280" r:id="rId10"/>
    <p:sldId id="262" r:id="rId11"/>
    <p:sldId id="263" r:id="rId12"/>
    <p:sldId id="290" r:id="rId13"/>
    <p:sldId id="264" r:id="rId14"/>
    <p:sldId id="281" r:id="rId15"/>
    <p:sldId id="265" r:id="rId16"/>
    <p:sldId id="266" r:id="rId17"/>
    <p:sldId id="291" r:id="rId18"/>
    <p:sldId id="267" r:id="rId19"/>
    <p:sldId id="292" r:id="rId20"/>
    <p:sldId id="278" r:id="rId21"/>
    <p:sldId id="282" r:id="rId22"/>
    <p:sldId id="294" r:id="rId23"/>
    <p:sldId id="258" r:id="rId24"/>
    <p:sldId id="268" r:id="rId25"/>
    <p:sldId id="270" r:id="rId26"/>
    <p:sldId id="269" r:id="rId27"/>
    <p:sldId id="271" r:id="rId28"/>
    <p:sldId id="276" r:id="rId29"/>
    <p:sldId id="277" r:id="rId30"/>
    <p:sldId id="296" r:id="rId31"/>
    <p:sldId id="293" r:id="rId32"/>
    <p:sldId id="283" r:id="rId33"/>
    <p:sldId id="284" r:id="rId34"/>
    <p:sldId id="295" r:id="rId35"/>
    <p:sldId id="272" r:id="rId36"/>
    <p:sldId id="273" r:id="rId37"/>
    <p:sldId id="274" r:id="rId38"/>
    <p:sldId id="27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82" d="100"/>
          <a:sy n="82" d="100"/>
        </p:scale>
        <p:origin x="-18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E56CD-FD5A-4C98-99DA-5A05A4640CDE}" type="datetimeFigureOut">
              <a:rPr lang="en-US" smtClean="0"/>
              <a:pPr/>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EA059-C8C1-4466-AD95-A6E46C7439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E56CD-FD5A-4C98-99DA-5A05A4640CDE}" type="datetimeFigureOut">
              <a:rPr lang="en-US" smtClean="0"/>
              <a:pPr/>
              <a:t>8/24/16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EA059-C8C1-4466-AD95-A6E46C7439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8600"/>
            <a:ext cx="8382000" cy="1600200"/>
          </a:xfrm>
        </p:spPr>
        <p:txBody>
          <a:bodyPr>
            <a:noAutofit/>
          </a:bodyPr>
          <a:lstStyle/>
          <a:p>
            <a:r>
              <a:rPr lang="en-US" sz="4400" b="1" dirty="0" smtClean="0">
                <a:solidFill>
                  <a:schemeClr val="tx1"/>
                </a:solidFill>
              </a:rPr>
              <a:t>Unit 1</a:t>
            </a:r>
          </a:p>
          <a:p>
            <a:r>
              <a:rPr lang="en-US" sz="4400" b="1" dirty="0" smtClean="0">
                <a:solidFill>
                  <a:schemeClr val="tx1"/>
                </a:solidFill>
              </a:rPr>
              <a:t>Historical Documents</a:t>
            </a:r>
            <a:endParaRPr lang="en-US" sz="4400" b="1" dirty="0">
              <a:solidFill>
                <a:schemeClr val="tx1"/>
              </a:solidFill>
            </a:endParaRPr>
          </a:p>
        </p:txBody>
      </p:sp>
      <p:sp>
        <p:nvSpPr>
          <p:cNvPr id="21506" name="AutoShape 2" descr="data:image/jpeg;base64,/9j/4AAQSkZJRgABAQAAAQABAAD/2wCEAAkGBhQSERQUExQWFRUWGB0YFxcXGB0eHxgZHBkYFx0fHBoaHSYeGR4kHB0YIC8gIycpLCwsHB4xNTAqNScrLCkBCQoKDgwOGg8PFykkHCUwLC0qLCwsLCwpKSwpKSwpKSwsLCksKSkpLCwsLCwpLCwsKSksKSwpKSksLCksLCwpKf/AABEIALYBFAMBIgACEQEDEQH/xAAcAAABBQEBAQAAAAAAAAAAAAAGAAMEBQcCAQj/xABEEAACAQIEAwQFCQUHBQEBAAABAgMAEQQFEiEGMUETIlFhBzJxgZEUIzNCUnKhscFigrLC0RUkNHOS4fA1Q1NjolQl/8QAGQEBAQEBAQEAAAAAAAAAAAAAAAMCAQQF/8QAJREBAQACAgIBBAIDAAAAAAAAAAECEQMSITEyBCJBYTNRI0Jx/9oADAMBAAIRAxEAPwDbpFuCAbeY6fGgfjTO8Tg2iEcxOsNfWqHlblYCjqs69K3r4f2P/LUea2Y2xvjm7pZ8IZrPi4maSZg6tbuKgFreBU3qZ/b74fELBirFZPopgNIJ+y45A+Y2qq9F30cn3v6VZekTLxJg3a28ZDj2XAP4GuTfSZGp20vsVAzWKyMv3Qu/+oGsxh47xhlVTKLFwp7i3tqt4c6L+As+OIwxVzeSLuk+K27p+FZjD9Mv+Z/PU+TPfWxTDH3K1PNYcV2evDzkkC+l40Or2EAWNDfDPFmJnxAillIBU8kUEEe0bVoWE+jX2D8qDsVlIizaORRZZlLfviwPxBBqmeNlllYlllit4p4qxWGxLxJL3VVSNSqT3geoA60ZcKZscRhY5G3cizbW7w58qBfSTh7TiQD1iVPuUMPzq69F2LvDKn2Xv8azhf8AJY1lJ0lE3EePMOFmkX1lU6dr78hz86Ach4yxUuIjjkl7rXB0ot+VxuRRlxgb4dl8Vcn91CfztWY8Lf4uH2n8qcmVmc0YSata5JixBCzyuSqi5ZrXt4d0CqrLmkxSiVy6BxqSJGK6U6F2G5Y87cgKHvSLmvaSx4RTsCpfzYkWB929G+TwaYh4n9Nh+FUl7ZWfiMWakv5VMubPhJkSdi0Mp0pI1ro/2XI9YHo2360SKaGvSHhA+BkPVCrjysf6E0uAs87fDaWN3iOhj4j6p+FJlrLrXNfbtaZ9nSYWFpX5DYAc2J5AVTZNg2xKCScszuNWkMypEp3VV0kd625Y3oY47zMz4xIAe5GQvtdiL/AbVouU4fTEo8d65je+V/qO2dYE844kmwBeKQGVWUmCS/eBt6rnrb7XM0/neZzQ4JZ45mLXQd5VI359L0/6SMu7TBs9u9EQ49nJvwqu4j/6QntSs5bm3Zq6ccIcRYjFO6SSkEAFdCJ1vzuKnYni2TCYgQ4sBo23SZRY25d5LkbHw+FUHoz/AMQ/3R/NVl6Vohow7ftMvuIvWJlZx9m7J26jyNwQCDcHlaujQp6OcxMmECMbmIlfdzFFZNenG9ptGzV0Gc3zrs8wwsV+6yPqHm1gv5USisk4zzP/APos4P0RRR5adz+JrWMPMGVWHUA/Hescee7WssdSIOe5ymFhaV97ch1YnkBVNk+DbEoJJyzO41aVdlSJTuqqFIu1rXY3P5UM8e5l2+MWAHuRkLt1draj7htWiZVBpiFuu/8Az3Wpje+V/RZ1k/sKZtxNNgC8MgMqspMEl+8P2X+0V8etOZ5jsTDgkmimZiujXqVCLEC5G19jUn0kZb2mDZx60R1j2cm/Cp+X4ITYERnk8Wn4is6ttm2pZqXQN4e40xMuISOWWytcXVEvq6dPdWkYZSFAJLEdTa5+G1YSNUT77PG3wKnetzy7FCWJJBuHUH4is8GVu5XeSaQs0SQFdMrguwUKAtgNyeak8hUvBRsL3dnvy1Bdv9IFMTnVOB9hfxc2/IH41YgVeRJ7Sr2lWnHlZ16VvWw/sf8AlrRazv0reth/Y/8ALUeb4KcXySfRb9FJ97+lFXEMOrCzjxjb+E0K+i36KT739KM8xF4ZPuN/Ca7hN8bmXyZR6PsfoxaDpKpQ+21xVLB9Mv8AmfzU5kL6Z4D4MPyNNwn54f5nT71eHfiT9vTJq2tnxOK0QKb2JKKP3mVa5zLC65IHt6jMfcVoKz3ippJoIFR0VJEZtYsWIO232b/GtEgF1W/gPyr342ZWvLZqQEekDDaoJW/8cyn3FbGqv0Y4rTiXT7SXHuP9KLc8wnaQY1PEXHtCg1nfBmM0YyFvtHSf3qhl9vJKrj5xsaPxO10m/Zw7n/Vt/KazPhUj5XCTyB39lrmtLzk3ixh/YK/6Y7/m1ZXk8mmQHwRz/wDNOXxnDD1UyLFGfHhz9ea/uBNq2TDrZVHlWKcOD+8w/e/Q1t6DYVr6e+LWeX3pVcWR6sFiB/62/Ks89H2adliHue60RJ9qi/5XrR+JP8JP/lN/CaxTCTFdxz0kfFbVnmuspWuOblidk8hlxaMebyFz77mtshFlA8hWK8MD+9w+39K2xa19P6rnL7RM3w/aQSofrIw/ChDiZNOUoPBkFHTrfahP0hRBcCQNh2ifnVOSeKxj7gd9GY/vD/dH81WvpVPzUA/9h/hqj9H2KEc7khm7o2RSx6+FOcRYx8wxQjUGJYgRaTZjfmwQ732sBUJ/FpX/AH2tvRehCSHoxv8ADajqRrAnwF6qeHMpEMQAFhawHl51MzNvmmtzPd/1ED9a9OE1jJUbd3bJ+NMFoxF+XaoJD95r3/T4VoHCWaA5ekhP0aEH90f7VRekzA9yCQfVYofYdx+Iqs4dzLTl2NTqq3HsbumvNLcc6rZ2ximyiQy4tGPN5Cx99zW1QrZR7BWLcLj+9xe39K2xa39P6rPL7kRM2w4kglQ76kYfEGmeH0th4x4Io/AVYMt64hiCiw2HSvRrztLbJuP8t7HGMwG0o1jwvyb8aL/RtmOvC9mTvE1v3TuKb9JmW68MJRzia5+63dP6GhTgfNTDLIv/AJIyB98er+deSXpy/wDXov3YNLyw6i7/AG2JH3V7o/WrKouAg0IF8AF+G1S69c9IUqVKlXXHlZ36VvWw/sf+WtErO/St62H9j/y1Hm+CnF8kn0W/RSfe/pRpjvon+635Ggv0W/RSfe/pRjmj2glPgjH/AOTXcP43MvkxTIlvPCP2h+VcYX6Zf8wfxVZcFYPXiUP2VJ95FhVbhx88v+aP468OvEv7en81pPFWSq8cEwHfjdLnxUsAR7jRQkoVFJ2Fh+Nqa+TB4gp5WU/Ag/pUfN5dEKA8y8aj26h/Svoet15Pfh3h47vOPE2/+BWNophxFuRjlI+Dn9K2bBfSS/eH8IrKuNsJoxswA9azj94W/Ooc/qVXj92NBxL6sDO/245H/wBV7fgBWWZSl5APFH/hrU5ItOWyDwhYe4Las14WW+LhHQ3B962/Ws8s+7F3j9U3w6f7zD979DW4LyrEcLAYcYqNsUm0/jYVtsfIVv6ealZ5fe1fxKf7piP8pvyNYlh4tW3gt/gK2bjGXTgcQf8A1kfHas24Oy3tpXHTQV97DSKzzTtnI1x+MbUThg/3uH736Vtq1h+RApi4gdismk+0XFbenKtfTfGucvuE1B3HGJ15dqPV1/iNFmNmCI7E2AUn4CgLOZteTxt4lD8ST+tU5L4rGHuIPo1W87j9keXVqtvSTlAWOPELdXRwpYc7E7G/iDaqr0Z/4h/uj+aif0k/4Fvvp/FUsZLxKW/ek8G5+cVhwzfSJ3X9vQ+8VOzfEqpi1GwL3P7oJ6edqA/RhiSs8qX2ZQbeYNHzjVPb7Kge9jf8hVML2x2nlNVQ8aYiOXAyKrXZQHGx5qQfD21nmVYjSuITpJCR7SpDflWz4zB643UkkMpHPxBFYjhV7OUKfqsUP4qajzbmUqvHqyxM4XP97i9v6Vti1iGQjRi4gdrPY/lW3KdhVPp/jWOX2TGo+XYkyRhj1v8AmRXWNnCRux5KpJ9wJqr4Pl1YSI+K3+JJq2/Ok/wnZ1CHw8ysLgxtf4GsZ4fb+8QHrqU++1bTmn0Mv3G/hNYrkH08H3h+Vefm+WKvH8a3GIbCnK4j5D2V1evUi9pV5elQKs69K3rYf2P/AC1ob3sbWv0vQZxVw7JitBaRNUdwAiHe9r8zUuWW46jfHdXdM+i76OX71XXHGZCLBy77uOzUebbfleqvhbJ5sKGUMtib3ZDz9zVPlyMzSLJK3bOvqC2mOPxIXmzeZrkl6dXbZ22q+AckMa62FmPePkLWUfDegHD/AEy/5v8AOa2V8K8agRsgH1iwJJJ8LEUBNwG6yEiTVZtXqG1738anycd8TGemscve2lYb1F9g/Kgfi/iENi8PAhuI5FeS32r2A9o51c4yHEvGFWdYtrHRES3LxLWHwoVh4GkV1cOWKtq7yHc+e9Uz7XxIxjqeaP8AL/Xk9q/wCgzj/L743DN0fun91r/lRRho5lbVqj71iw0N0Ftu9TmdZWJjE/WNiw87qVrWePaaJlquc2S2BmH/AKW/FSayvhb/ABcPt/StWzbCyyI8YdFR1K7qxIuLcwbfhQVgOCZYZlcPq0Ha6Gx6eNS5MMrnLGsbJK89IuTmOdMSg7r21eTrv+I61oWWYoSQxuDcMoNMtgxNE0cwVgwsbAgeXPqKpcqwmIwd4V0ywg9ws2llB+rexBFUmPXK2eqzbuac+krGaMGU6yOq28h3j+VNcBZMYk1MLMe8faeQ9wqhzWSbGY4C9xGSkaRdXFu0bWRsqGylrXLbCr7EyLEYsNGCMTKbAh2OlAAXlJvyHS/M7cqTH7u1O3jqHONMrOGxomA7kjBwfBge8P1rUMPJqRSOoB/CgnLMMMwwUglu7pM8aSg2MgRtIkHTcXvbbap2QY6aOPsgFxKx3RZI5FHI2s1+o5EimOPS3+i3cO+kPNxDhGQHvy9wezmT8KHcd/0VPvJ+dEM2QfKH1zhXciwHNIU8F8XPVqgzcNSNhThjIqqpBB0kmwuV3vblWMsbbb+mpZNKX0Z/4h/uj+ai30hQlsBLb6pVvcGFUfDXD02GlLKwOoW7yHbn4GjNlEkZWSxDLZ/A3Fja9dwxvTrXMsp22zT0dH+9n7n61o+BOp5G/bIHsUBfzLUB4XhWfCYkPE66RcKWUk6T4jqRRZlKyRgKzKyjmdDBmvck3vbmacUuM1Tku7tfFqxnjDCdnjZx4sHH7w1fnWuyTm21r9L/AK0E8UcOPiJBKZFDBdBCodwDcHn7qc2Fyng48tXyGsxi0NBiR6kulj5Op7w/Wtfw8wKKw5ED8qBcBkLfJmw0pUpe4JQ6gT9k32qzyjGzwIIXTtdGyOrBSV6Bg3UeIphLhfXszspz0hZv2WEZAe/N3B7ObH4fnUngdv7lH7KgYnKhO2ubS7kaQOawp4L4uerGp3DsRhiEZ+qbD2dPwrcl7dqzda0t8yb5mX7jfwmsWyA/PwfeH5VrWYvIwKqyBWUg6lJNzseRoDg4PeKRWV9WhtrqbGw9tT5cMsspY3hZJWpI2w9lel6qcDi2Is5UmwtpBHTkb1JlxNiK9CSeJK8qJFMSNqVA+0tQ1xu4FNviLX/51oZ/tka035swoCtseOp3FdnFjob0IJnAJIB5P+hp7L811dem/LxtQFqz018r77b9Kqkx4vz/AObVA/tQiWQjfSpNvHlQFKz/APPdeng9C+E4ljLgG6m4F2G1ztbaruLEXFBNLV5rqOJedMYlhzJYbhTa3X2/nQTtdedt7Pwqs0qfrvttsR/SvQi9GkO/j/tQWfaD/hFKSTa/O2/w3qtKgEd6TmObf7VKy+IEFhqNyQNRvYUApkGNSOBsUyHDoBICZrAqplaQd3q1ybAc7ihjAYh1jxuaYiF3abTDhoWJB0M2lA3LSGJu3letTxGTRPbWgYA3ANyAfEKdqh4nBLJG0ZAHQBvVNjfr8aDOMbxTjINWGiMd0VYAEjCg4qUX0x77JCneJ9le8P57LDIuX4RFeMGyzkAgmNb4hlv65LkAH2npU3LMEmNx08+3YQ3w8LadpJP+45PL9gE8wKv5sBYBY47aT3LCwUkWIt9ki/I0FJjeL8Yspw6FWeGEtiGjTUAzN82EUes5G1th1NWOR8SrPNijpKupjRjfqEuV2JGpSbG3WnYMUidtqi7OSQfOEKGDnYesu/LoRUM4dbERL2USKWJC6QxPh77b+dAZR43uKfEbedNfLruAfGqPDZla5e66VJG3rFUtZemxPPlfam8txEhlGpOzVYywBuWCk23v1PO5tQE82MC2vux6da5eYnc7eXh7aqhmY1dwXUDY8yd7fCucycaA1iTcDu3uRyOwNBPmxHPyqC2OK7b/AAqp0grcLNa/Mlx15UwZF27sl7kbl/zoLeTMD58/Cm5cyHUc/EVVvpCg6W72wuzW35c6FsVxDc89Iu1gSSBY22J50B8+ZhQbWpYfNQXG/P8ApWcz8RnvC4sDb211heKAkivzC8wPDT50GlS5n4b7D87U0M1A3Y8r++s/m4wLMNI03JAP1trG3gNzXGDz3Ulzctc7c+tjbpQHZz/bba/K9cyZ7e1zvas+n4judN+TsBt+0KiScS2I3HL+tBr2WY/UhIb6x/SvKCOFs/Bib/MP5LSoC7FYogKdze+3vG16ziPNmknjANu+wJvysdX5UcSzBo18jz3sW1bX8OtZKZWGJhFwWDEbbC2kj3jzoCDD56NchB7uvYn31YcO5mCy7nvXuD0PtpcH8AGZHeWbTqLEIoBFgT67H1Lki1WONyqCCKCXaGXXolUHUvPSW1DujSbX9tBNTMyX5Hbxqgnz22JxKat+zsD7SPHbpRFmeSiJe0jmWXfpbmQGtt4jes4lGrGTLq0Boxc25A9fdQaFkOTvMqzLKpYm6xi5LFbNZunUfGiHLc61kKRpa5Ug+X61nnBGao8sMOkrbuzOGsCvYvGSCDsDZDcfZNEOHxCh2dQY1JJjAbUNmCA38xvfz99Aa9te467im58RZXv1/QAVCgxVh3zYDk/ievxpzMZNUD3tuT7balFAKZznc8c7qssgGtQoBP2VLdOhqBBxNN9aeTzHact7b7bVZZipM83e9Vma/LkqjaqXFxqIjJ3T6xG3gPx3oLjI86kfGwwtK5Be5UsdxpYj2i4o8xOafJ4Y+6ZHY6ERbXZjcjc7AAAkk1ncEOFgGExULu8sbJrMgYK6uGDWuLArvy8KvuMsI+vBz6RJDGdo9eg9q7LpbVytpDLuebUBPFnoEqRSroeQHRZgwJG5FxyP572p/MplQXcqEOxJNrE9Rf8AKsrzF4EzPCQYS0YFi0rSEo123RWa/fv1GxuRteiTjqJJ8fhIHj7ZRHJJ2ZfQpbYIbnZmG9hQT1zWFH7OOWN2tcxoLhle+nUUBtyO5qLi8bFEAS8oB7yqATqvsArbqB7OVQxg+xXGJpRQF7SSJYybp2QCr2txup723SmpZMJhMEqRySTGKVgQLn5wjW9tQtp3v5XoHeFZcTOMXLMNJLxiKMA9xFU2AvvvzvzNDWeZjPLjVgkIMcSqzRqO6ZSSVDkbmwubUd4aHtYxNGZHilVT809mUgW9h/Sq+XhZO3ibDgqDfUDctcXuWud7360HWExUEKGdizSEd92B7twCEA5Io8vdVDHn3yjESmMNIJCoKLybSm9zfui5ub86JMxyGSRgsyuIOZ0bgkgAgqNxy2PQXqXhMuw6AnCrGqrsdPsI36+6gi4OLQu/rEEt525D2WqTib6B0Gk/mB0r2ZOQ6aenU1wZbaSL7KeXlvQZ9m8gGInOthGJNIAZrAgjnv7RVLmeJdXJUHST0LWHt32NXOfRnt8U17F5CRe1gdQOwqjxmKvHck3YnTc2LjqSOVxyFAsnxrviIgWawaxVWO4sTci9rVWTowKEEbluvKz2qxy6MjFxgLcXuD5Mh69aqogzTaNQJ1FQDyuZAB8TtegZxM50+0n8K8OHnYdoI3Ma2LMFNgoABN/CjCD0duuIWDEkhZAxDxAsRIO9oH2TpN78qK+G8uZMHPCJDaIyoBIgV2Vgp1XveyqTtaxvQZa+DkQ62SREIZ0YqbOhsAVNN5fiWEYFz3mIFzz717f71suPMRgh7fs9Agl7wVgjRolrKG3DgBTbrzFYXlpLGEC55n7oLAcqB44gtMN9u1IFj0qFi5zqAvewsfdcU9i20KrLsVkdgfYwI3rzOJRJNr5ahfYW5nfb20BZweG7Bvvnr+ytKoORT6IyBcd7lf8AZWlQazI1otHO66T0N729/Ssmiwt8TGbeqe9bpcFb28b9KPc9zNVSEozsHlWKaQRkGG7XIAtpLG2nYmxNqZbhtBmKRJHMqOokdZbA77BVIJ22ufA0HnCWJjnk+TmFuzj7+LO5RyqkLt61r77XG1VmbccRui4eHdBOS+hAI5BcbhGN7A9DbVzovhWHE4kmBwVhGmKNQQkyo3fU/aNxagvPMkEM8rRoVEMiTpb/ALsBZZGRhf147kX6Le9AUYrUjFVChTh0EjKmn5wbamse6LAD3c6BZkVsa0dxedREC3qqDuWO/Kw2q9OaTTs2LVmEk8qBI7myxM3cDAcxpA2qtztCubahAX0Ra2C6QFtfWd9tIPjQXOZ+jVMPDNNhJ5ZZI1DSghQNBBbugD7PNeoNNxY9FiAg3DzlI1B1WD2cWW/JFJ28APGrTKs1THx4lpBNGsSKzRwtpZgoO7DrcE2F9rUCcNZfHiZli7UhW0yLqFtbJcWuCCl0KXsed6DRZmlvKpYlYNwpisrnTc6yWuunwW9SYM714W9wdUWpWsRqIZSfd4UM8TYWXDHEPFqf5ULMWYnsQgAe4PrKwsAxFweZqw4TzD5UoXEKsbLEFCsNPdPIkGyi9tiOlBZTQBsVNudhqIO4N9AsB0JFCPFuZqkDCMFpL6tH2F12Bb225LuaLp4ymqRmNzYuvUqgFzt5Cs2IabFRXFmkkMrA8ljvpiHntufbQEnEWYyvhIYxGSWcShQ57wZGUCzKBF3r93c86tMpzc5rEInDLh8EITKmjU2InAsFIJsIww5dTboKoczxCLIr6wSrF3+6QUuPYyjbpepfopkAjdy4XVKXdeWsjTpufBSW28xQAuaZ60uNeTEFhY20gbJpNlUAbKosOXnWg5nxhLjmiLKsKYBFxc77NqNiAI7i2/Ox5m3hWVZhPqeQkrZlAPvO5A60RJi2ihkiBUpiTh477gsqEMQB0Uki5NBpWEx2o9vIXZ5VaSXvj5pSgWNdA+sPPztTHEvERkwKwtqixFwCrAFrgHUZNGyKbbb3NTcTjI4CCwB7TEAsoFrrCnn61mA9tCPHmcNGz3sSH2HLVY6SffdjQaf6O2hXCKkbNqHedZCNQZtzsABp8LUQ4fAhWZtyT49B4CvnHgHi58PiYiSSiNcjr2bbMB4gbH3V9Kq4IBG9B1ao0uHG/IatuX517Dj0Y2VgefLy2Nj1ttUDH8UYWNgjzKGa9gLsduZIANgPE7UEGWPncH1bX99qHk4h5qsZPZyjDnUpFy59fVv3Ry86vcxxii6BlZ7AKL31MTdQAPHn7PKs1mWcTSxyLMhXERu7Cx7+oMu47rixLKthYi1BMzREcY6SSNw6ShVK20gMe41m7zAm45DcUMY5CDZlJIYMARy3AO/s6UUwy4h5p0KiAli2rEABTCAAiMlyxDG7bbrqPhTWeZDqj7VkYLewN7hW+9zdbiwPsoIuV5ZG+LQFxGo33IA5WCjUQLm5t7KeyrJY8Pj5YnN49DKkkkTfNSMCzL4EqpLbEjYGvcDwuJAExAPfUNCySAWc3sWP1G52Ft+m9V2OyDMZIln1akBMMTNKFcK7djqk2sO4ApPhc86C5lzP5yOSMqEihVpE1aRLECxR06o1hqI5WIB51UY/GnFvhLyPD/aLyPiBfdokYLGqsNwpGwHInc1aYLhSN/lQmnGrDwrhn7MlboVBsSwNzuNxzNUUGbRYeV0lsyxxrhInUXAisX17+oxJ3HQ0BnHliyqInvoAGhmbXIFB03YsQFta1wO9uBsKyXFYU4fFMhIvGzA25EmQ2tfoRvWrZAYP7zJiZexRGiHec6t7BfMLuFHtY1Cy/hvDnGY5ZIZMZ2hvG+n5xSba1uSAClwwPXagyfESXjivuC7E/wCqmJpSSDflyuOXOtAy30fwzYRh8okjxKySJGjx90FeYY2sWK272qwNEGJ4IwAGChkwsykqe0ZATI31AXMZOzMdV+gFBnWSTfN76b33vv0Fe0Sz5NFFNPGkTxKkrKBdjqC2Aa/mLfClQWWYYppMrw4DySrHOJsS0bAGxe9wouWGu5vbukb13heI0ihzPGREyEDTGSLEkqEDsBsDuSbeHKqXB5i8GLExMarMoLqPVdPo5FFtrmwbp6wNMYDFR4PEzwyBhFMGieNuaq/qN+1tbwoCvghCiYMqFbs3XUzbWV13ItzbveFXPF7iLGRhSLzyKbyboRodSCfqqV1L7xQ0GmTsIFicssiFyBfUkdrMrKbNqsLAedXXpPxEcscMLHvTROTqFiun1SR0OsgUFf8ALcNBhFmi1tosoise0DK2wtbceDjoBWaT4uWWaTsdQeRiZCAVuGYaVKnkNVh4E72piNyAtgyG3MSG9+R9m45VNw2bO8kStJK6a116iLqAw3Vx3hY2NBM4dzVosQ/y7WyOTFKqyFZb+qbhbagu5sfOlmOQy4eMzxuGXCyhQ6m4ZWYlXBHTZR76p+I8rMWIlAYuUclmJuSD3g1+bAg7nxo24AzeOWCWB+y+1pkA09L7XAO41WO25oCDKuKExWJlfU47fCKRYhV1IrCRLkEk371l50/w3m0UqYOXtiwjidXaUqoj0AABlI2Ui1jzN77Uzg8Uj68Rh1+TJGez0NGgXUp3kR1Nm18iK4z3h0TB8SB2asg7RSoWOS1+RJB1EG21+VA5lueQthIndyqlpULlRYtZjdntcq4JsDYchQrgsmkk7XDAd/DyExaiB80RdlN+mjS2/qmwriD5Rlyz4fEdmRJErWEgI0mS4bwspHPpflVlk/CuMWP5VI94cW15NF3lZGJ5CygXHNi1rW25UFVxLngODEaLEGW4Z1IuRyBO1hffb63Oiv0dYlUwcfeCsw1DuBj9K/lt6tgfKnMq9GaSYgyxowiS3ZibUAWvuxDbsbbDaw86hZ3kYgibDsxXEOzGD50IO+zuRa4KIunmx3DHlyoAjOsDAcdidGo4YNswsoG1zv8AZDXG3lXGHVpMTrQ2Av2eobDTpI28CB+NFvGPo6jiy3tYnYyxspfvd10Ng2lQLAAm4O99996EcoxqQyxNPdlVTcb2Z0PcLW+rY7770BJnmPM/9nCNWDHtGZL94DVpa5Pl0r3jjLCDZ+8Wuynlsb3+DKRUX5UFxwngRdABVUVtu0YCQhPsjy360Y4loMdHaY/J+zZtmYXI31KWbuqTdWHs86DHspI7SO9wEvqO9gPDbpWt5PMY4oBLMIgyHX3SQLgiNpDq9ZVs29geVC/AmTRDFtAWjl2JSRbkMQdh8OYsdxzov42hmZ1ghW7SRFze57QRMLRi/PQt30nnsKBcLZgBFAsRlZYwSGue/GpYBowTbUzljv0Nua0zk69pLJBGAHhw/ZFmLMFfXqsDcCQAMdY8b+FVuYvfCTCNyV0HswBZlAkQkKF72xJ282vUubGypG7ssnavhrJFa+mTeMsxUnTdRqubUErJ4QIBG6kmPFWhN9SSPzJUruRpvY9OVTZnVflMcLGV2OuNHZuz1MQOzuNtlvY8+vSqTLo8RJDCyIxhMIEBUElJW0o50qNXdUMQbAc6n8L5ojnEwXVY0xEjO1wpMZHZgqo5NcXJI2oJeJAw0gxU8ghiWPsWbYl29trkgabeOk351S5i8rYBFjixEjxqbI5KlowAVkVD61jckLuFplMNJPjcPHNdoYYiUit8468lMgPqO9iduQ260TZjp+VYQKzWglM00i30qscR7t+QBudvLegEsLivlWDR2k0rA9y8PdEYAJQOrcwjXsTub0TYaZBAqmFll1LpiaC5dQyuyiO/zii+vXtuy1mC48PJIPUimkaaYDbVGW1JH53NjainEZlJIdKkmefTENBIMUAYMyh//LI2kEiw8NhQE+azmWLEwJcNLiAisbWAjtIdLL9gXBYnYiwvas8i4zaLFyLiMMJd9Og91mPRmuO8zDfV5iirMcIYsFBBCA7PKscYO2wLFyADe1yx3NtxTfpDylVljxOoJJhYFWYmx7SQkdlFsd3Ivy5WoGM8xEceIGKv2cmICKsZUyNDGosxbxA/Dn0q+xuJVcdJKokZ8Qiosd7KbR2ZrA7m3MA3Fwd6B8JLFLhosRLftWn7OViTZQ1ynLki7Dz3rQctxMMszyWAETENbkGYAuQD43srDmKCpzHHtFl8sPa20rpkGkxsi6xoXSSRra5uRzUVeF5C2GHzRkQBY1TUgJQapWaxvoQch9ZqBs+lGMgILDVg8Usb22Esbeqxt9g2qHnPFDh5Zon7kCfJo77lu02ka/jegm43TjJZZlKxhnOzyG55HUQPV1X1ael7Uqo+EVLQuSCfnCLgfsJ5V5QNZbjEt3hJImk6WS4aJj3Tbc32tswsQB7p+Iy75bKrxuhUCOKTulXYG4DAOSGPjblTSM7PdNCEaRcIFIHK40nffxqyw2ZSJP8AOqoKCa+kAMxCbFj4XIoLzhHOml7BDAOzjjIj7NwNlbSWfUN2JHIbAVA4qxb4hcdIFIELJoub2MJ7wU9Vte3jveu/RePo1kse44P7NiCR+ddcP5umKbEKFusjSrb2lwvvIP4UABmxCyyAcg5N/wBlgJB7BuahK1rkdN/+e+1TMwGqRgLsdEV7bnUFAb4VDMpHQixPPbyA/WgKOLsDIzLiot7RRhwN+hHvFhv02oZixelu1CKVJ3XoCfLa3W1FJz7sY8LNv6ug7XGllRrMvJ0JDgjnztyrrEz4CQB0iaN2srGFg6OWO10ax8rdKCryLGdm6YiIuTGxbSGuEve2tSPV8+VEcHHZlxCmRSzlgA0jAgN0VbDTCp2GsAn40N8SZOuGMcsbkdoCABqUErzG+49nKrLIlwL4Yf2hiApDGULF6+llCBTYc7jVb2UGp5vKsuHw8scGHAZS0hkUtp0nvKWXcqCCGvUnCZ1IIllxIiiDELDHFqkZhbu6Y2ACC2+4NhzIrMk4hdFWPCuMVh+07S0pZNZ27rpa4a9iRfSbXtuak43inE4qWReyWASR6LhyTGrfSMviW/ACgO8q4ixOIYvh8RFJBHdZLhdSNe3eC7sB0I07+NRc3zbBpI3b9lNJ3YzI8BNiBqsGUEk+O/O/nWY5E0+X4tHwtu0toMZvpmG3dt58wd+dSeI85dtCgW7Ozy25do5a4v103Iv5+VBp2FgSVmAaaRZI9WkuRHovawW527p2AoM46yKFVnjjgij7CATxsisCd7MGBO4Hu50VZYOwGEezFmw2ggEbHVqv7O9uRTHEmDV5DH/3JMC6lr3udRuL+VqAdgyuOMZWkep2UmVkAUMFMRZy1hY6bg8/Kr3LXdpXRWBj0F9aAaudgurclTzUcwD5UMeiRJJXkmkYlo1WFDbkB3j+Si/lRPlbqMxxY2vohLBRYX7xJ+BG532oKniWH5LmEEyOzl3V9DEi3KN1I2uBsbnz50S8WY3szCupFlJLwkXBhH/ckd97RBeZtuQBagH0jZoWzcBAbxxoBzI17Ne3X2daMOI8qAwOJdrvLL2SlywuxZ1AAA3CA/V5C/KgrsvwWHihnaHGSzs15HVVCa7anstjrRS29l52t1qZhyFSOVUDzNCHCyjXGrbHQiGxDab2Jue7zoaz7Pxh5GBklkN2JaLuqovo0g22C6bAVbZJilxWEAIYaieyb6yBTZbnx1i4HgaBrM+PTIlsTGjAkErC8kMilPV7wB2625Xoty/BREwSaWxBlS47ZgWQOp9ZwLuCdr7VlGc4vtEOssrqxDBdhdefd/r15Vq2RYFRgMLrZVdYl7xexUglrnfp4UD2P4MwkRbQHEjDW7GQ3Fm1XLm5HtAva9rXoTzjiDDTE4Q4iZVmZrNo0xnwMcY0KY/vM1/A1G434zYusCXl1KdZF9UuryXdEvbbmaYynKpMrti8Qglcr6rG7wXsVFjca2uNh022oKzL8hh+VLh0xCHRv27A6SSdPqtbf2nbpV1k+SfJpwwxeGctqJY672DaQFFyCRfYX61Ib0szoQMdgdMZYjvR7HqOe1/Kq3NM0wUpaeBYodYRSrR90ONbd0XBHdG5HPagJMA/ZzPOXjndF7LDxqAugXJLSC5CIdizX2AAoE9IuPOuPD9oXsTPK5Fu0mk21W+yF2X9m1PLNPi8GhaZhE0hieONQio6kOuuw1OrpqsSeYp7FZfhJ7YrEfKNUxOgR6SFRDoUG5vyFBWcPzC8kDsFhxURINx3HW5BB+0HA2G+9SMJiZcNJGcQki7AsNLAAqLqw1XV1HPu/lUrGcOYJ10x4p4TbuiVDZb8+8tzYi9Sst4bzeKEfJsVDLBciOzh1PucHT02IoIWEzAxY7WgjkhxNkkCEaX18yV5RsediNiKjcQ5K2GjMDn5p5Nccq3YtZjdSALhx4EgEVoOGyuSS8cmWwFnW0bs6WFgCVKqQQdWptQv61e4rg7FYrDHCSIkUamyNqBIKeq7fWZhuOfWgDOHc1EMOiGVUS97Oo1XIBNyLg/8HSlRThfQpHCuk4w3J1HuAeXL3V7QDOJVewdrWLG4267DY/Zv+RqrxbP3dLBpJEBLc7KmzDfx6mrSTGwYlZBHMXlspCFOzXQpuyr02+O1RpsHoiuxESpGwZm5l33AUnc3FBK4XxvyfBYjE9mWRQ4FuZLbBifqjxqJ6PMseCNsW26KO0EYI9Vb3Y+2xApyHHXyTEBRu+iMADbdiLe2wvXeNWRcviw8dladAGZtrRLbf95zb2CgGsdmWqU4iNRH2ketVB8HIZdvKvMLxRKw3VXUEDc+PIbjeriPAKFWMHCOAo7jsyPcizEOdNwxFPNlBsWOGnUAD6HS6nw2K9PHVeggaO2wMi23ibVo8heQbjxRph+6KHXx1lQKqkkFhYbhuQtp3NgBb20YZbCiSMFlK912YOjKVCgSKxtcMARbT1DsK9bhNllJgMmhrsoSIakszKVLu1gQysB5WoI2YQnHQpLGutx6qk/WsFeE+DXGtPEEihjDiMvYK0Ug2Ab7XLcHcG96OpMobDRtIx0A27QyToGZbi50IouVFyDckcxVbx3OpEToFLMz2cC94wAF+c0jUfbdqCFwhnccJZJrtDJbtFt3kYbBx1NjzI6Ve4iN43AC6gp1qRazpbYqfAgiiLJeFcPiMtwsUirfsidSgK6sSx2csLnyO1DuKwz4B2ixBMkDLqhlFtVh3SoFyFI6r8OdBNxOaao10LNC67KI7cz0JPIUM53h+yVUAuVPeBa5Z7EL7bXN/M0dYLN8AyAGeRAwBErLa231gVsf+CqXOsBhtC4iGXtXSa1tOxABdiRa45rY9SaAyynFI8GFaQAKQygjbSe6QV9w38qjmWMZjaNTIrBY1u1rBwS7XPLyHKvMvXslCTDVHFOulmGhCDG1gOp6Hzp/DyDEIuOj+k1trXT64QkL3T6pVem1xegH+GcSMJg8SIUvJDIQykgG2sjXb6wA8PCvOCstMeNkYzmZp0LEkWuwYXG+2wsfZUz0fd3F4pJLOWYm9h3gXDE2NyNmsPKpuEhviYVdVdDI62sQVOlrbigGsflSzyJiZFAmLBy68nF7W522Ft67zOMlm7JHbS17E2uU3Xmd1vb4UX5vhR8ofSqWB2HLoNrDkKrYMCrE6ldfby91t/fQA+Lyq5VJSqA6VLFuhJJIPIbkk3qdn3GfyXEwjCQD5Ph0KX0lRMGGg+4c78yd6vI8h77iVWe5ubbgnnvf4Wp/G4ddwUNtrE7Dn4eVAJ5RxLhcViolxKTKzsEuCukHkrDa/tvfnVxmmFw0L27KfCTJcMGAZHC3BZWJ7rFT18agZjkYYXMRt0PI7G4IPQ15xBxHj5cMsThCFH0hjvI46E9FItzAuetAbZN8mhg7SIrpKa9K2NgoudUh5tbkb+6hYyTZpioRMPk+HUNIsQN3KrydjyY3O3nVPkGPlR4hii00F7GBO6COd2bSAQDzBqw4cxjF8bi5do07gW2wjUlgi+AJt+NBXcZZg8GYKqTSTaY10M1ti3M6T3SSKl5rxTAuh3Dl3XUbIjb91SN2Cr6vhQbnM0k8vbOAGka9hyUCwUewCm84gu4IUAEG1vvGgOMjzqKYTF1IglRo3DWHfRNcZsuwN7gG9VmJiMcEKsCD2UUo3t6xZX+F1NVvCjX14dwezkKyEg20mM33PgQbVdcSvqkdbaXjuoH20IG4PLla9BXQbkklrAWFzt7aXD+uXDZgg1W09oADYKw3vsdjYH21zhlIU3HqdOlrdTRRw1w839mOqJ87MHbfa+x0gk/s7i3jQUL5y4w8UmsmNXUOtzsrC4IPNWG4uDWjcN8VIqiDFSaP/wA+If1JVtfS7clcbC5PeArJ8twzPgptiSCp87Lz29hpQ5tiIo3iVy0egABhzQ8ufvoN9kzODbtJUJtcG3NSSRz57daVYNkkUjozb+v0JsO6tgN+QFq9oDFOAow4ZGcaTcG+4I63FO4nhFGIeWR2IuV1b2vv6vL4Vof9iJe/et4X/wBqhy5cp2Kkj73+1AHR5U0aPECFhch76QSrC/et4DwFRYsoETbOHUAAkjn1uDzH/NqNRlCfZb/Ua5XIY/sN8aAGXKGkMrE3jVBYWHeBNgLkHYVIfBQhgyI0TAG4RitzpNvVNuf5Ubw5SoSRdOx07X353pkZFH9hv9X+1AKYeFw++JcxqVF2QObMrBl3BPkOY609mOGTtGDSy2GnuyMRsVa4CpYbXU/GiiLIkDAhbb+N66xWSq0jkoTdj18yPCgB8NlKSKUSMDl3ioJ2Hib8zXOeZK5wmGBvYs55rpBXawRQABR/h8mUW7hHvrrEZaGwyoRuGYjyuaCiyrLtOGhFjcIByBtz6869zThxMRFoZioB1Ahdw3Lb3UU4HAqY0BG4HK9TFysW+sPf/tQAGE4WhiHcVuVjueXX4+VWOAwSM7RyKwRoygewspLKRY+7n5UXnKxtsa8bKQQRvYi1AN5/kshw0UYtrWQEHbZVJ0tvz2HI+JqjyfLpIoXMSlnYKradr+sNwdiLnnWiPgtVg17AdOZPifdSXK0XYBgKDNcqjOHxQml0iwPaEbkEgC4t15beVEEEqdrHK/cUtr1Hw33IHjtRYuVx8gtuvIfHlTC8MwWsVJHPc0FFHgC3eaxvvqvub/7V18jAJF2+F9qJFypBYAEAdL10cvTz+NAMfIhzOonxH9Kbly8MBcttf2/GiEYYdP8AljS+TUAxJleoDdtqgTZHqPOx5Xt+NGb4QHpXD4S5G1AEHhdwQFkA37xIJP7o5fpUTHcJyEONSFG9ZdxqYG4L29Yjp0FH74TpXJy4eFBl0vBRA7oUjcb9P61ExHCpUgMOXh4Ek1rJyxfKmpcrHhQZbl/DBLMgFjIpUX2v1tfperocGSzxrqGlluq3sC5HtO9uVF/9ijbbrzriTJzfUSSRyN9xQArcLuHEbqVJIDA87X3t43FGuNxa4dAmhu1IKhT6qrbSLnmB1PU2q3wiF3VpBdk9U+wGw86cgywntHfd3B3PTwAoAHLuDHh1kreJ12a3rDlvblVYOGh2Mqae8h2PXRe9vZWlZaXjUKSSg20np7PLyrpclGvUCCrbG3nQZ/w7kgWNh+2T/wDK0q0SDhYKPXAub8vd40qC37IVw+GB50qVA2cvFNHBAV5SoPRhhvXgwopUqBwYMAA+dOnLgxJ5XpUqDw5Xbe/4V1HlwIG9KlQdjL086kRQBdt/eaVKg9r29e0qDkV0F86VKgaUXc+QtXemvaVAgleaK9pUEaJNvj+ZrvsqVKg8MQrzsq9pUHPZCl2QpUqBdlXjQClSoORhRXnyUUqVBwcL1vyp6cagByFKlQMDCi1dphwBsSL0qVB12HmaVKl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 name="Picture 1" descr="signers-mu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33600"/>
            <a:ext cx="4514979" cy="3124200"/>
          </a:xfrm>
          <a:prstGeom prst="rect">
            <a:avLst/>
          </a:prstGeom>
        </p:spPr>
      </p:pic>
      <p:pic>
        <p:nvPicPr>
          <p:cNvPr id="4" name="Picture 3" descr="the-declaration-of-independence-john-trumbu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726" y="2133600"/>
            <a:ext cx="4686300" cy="312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143000"/>
          </a:xfrm>
        </p:spPr>
        <p:txBody>
          <a:bodyPr>
            <a:normAutofit/>
          </a:bodyPr>
          <a:lstStyle/>
          <a:p>
            <a:r>
              <a:rPr lang="en-US" b="1" dirty="0" smtClean="0"/>
              <a:t>Declaration of Independence</a:t>
            </a:r>
            <a:endParaRPr lang="en-US" b="1" dirty="0"/>
          </a:p>
        </p:txBody>
      </p:sp>
      <p:sp>
        <p:nvSpPr>
          <p:cNvPr id="3" name="Subtitle 2"/>
          <p:cNvSpPr>
            <a:spLocks noGrp="1"/>
          </p:cNvSpPr>
          <p:nvPr>
            <p:ph type="subTitle" idx="1"/>
          </p:nvPr>
        </p:nvSpPr>
        <p:spPr>
          <a:xfrm>
            <a:off x="304800" y="1752600"/>
            <a:ext cx="4495800" cy="4800600"/>
          </a:xfrm>
        </p:spPr>
        <p:txBody>
          <a:bodyPr>
            <a:normAutofit lnSpcReduction="10000"/>
          </a:bodyPr>
          <a:lstStyle/>
          <a:p>
            <a:pPr marL="457200" indent="-457200" algn="l">
              <a:buFont typeface="Arial"/>
              <a:buChar char="•"/>
            </a:pPr>
            <a:r>
              <a:rPr lang="en-US" dirty="0" smtClean="0">
                <a:solidFill>
                  <a:schemeClr val="tx1"/>
                </a:solidFill>
              </a:rPr>
              <a:t>This document declared </a:t>
            </a:r>
            <a:r>
              <a:rPr lang="en-US" u="sng" dirty="0" smtClean="0">
                <a:solidFill>
                  <a:schemeClr val="tx1"/>
                </a:solidFill>
              </a:rPr>
              <a:t>the independence of the American colonies from Great Britain</a:t>
            </a:r>
            <a:r>
              <a:rPr lang="en-US" dirty="0" smtClean="0">
                <a:solidFill>
                  <a:schemeClr val="tx1"/>
                </a:solidFill>
              </a:rPr>
              <a:t>.  </a:t>
            </a:r>
          </a:p>
          <a:p>
            <a:pPr marL="457200" indent="-457200" algn="l">
              <a:buFont typeface="Arial"/>
              <a:buChar char="•"/>
            </a:pPr>
            <a:r>
              <a:rPr lang="en-US" dirty="0" smtClean="0">
                <a:solidFill>
                  <a:schemeClr val="tx1"/>
                </a:solidFill>
              </a:rPr>
              <a:t>Thomas Jefferson, who wrote most of the Declaration, developed the argument for independence.</a:t>
            </a:r>
            <a:endParaRPr lang="en-US" dirty="0">
              <a:solidFill>
                <a:schemeClr val="tx1"/>
              </a:solidFill>
            </a:endParaRPr>
          </a:p>
        </p:txBody>
      </p:sp>
      <p:pic>
        <p:nvPicPr>
          <p:cNvPr id="5122" name="Picture 2" descr="http://www.archives.gov/exhibits/charters/images/declaration_stone_thumb_295_dark_gray_bg.jpg"/>
          <p:cNvPicPr>
            <a:picLocks noChangeAspect="1" noChangeArrowheads="1"/>
          </p:cNvPicPr>
          <p:nvPr/>
        </p:nvPicPr>
        <p:blipFill>
          <a:blip r:embed="rId2" cstate="print"/>
          <a:srcRect/>
          <a:stretch>
            <a:fillRect/>
          </a:stretch>
        </p:blipFill>
        <p:spPr bwMode="auto">
          <a:xfrm>
            <a:off x="5256984" y="1600200"/>
            <a:ext cx="3725091"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52400"/>
            <a:ext cx="77724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Declaration of Independence</a:t>
            </a:r>
          </a:p>
        </p:txBody>
      </p:sp>
      <p:sp>
        <p:nvSpPr>
          <p:cNvPr id="4" name="Subtitle 2"/>
          <p:cNvSpPr txBox="1">
            <a:spLocks/>
          </p:cNvSpPr>
          <p:nvPr/>
        </p:nvSpPr>
        <p:spPr>
          <a:xfrm>
            <a:off x="152400" y="990600"/>
            <a:ext cx="8763000" cy="4419600"/>
          </a:xfrm>
          <a:prstGeom prst="rect">
            <a:avLst/>
          </a:prstGeom>
        </p:spPr>
        <p:txBody>
          <a:bodyPr vert="horz" lIns="91440" tIns="45720" rIns="91440" bIns="45720" rtlCol="0">
            <a:normAutofit fontScale="92500" lnSpcReduction="20000"/>
          </a:bodyPr>
          <a:lstStyle/>
          <a:p>
            <a:pPr marL="514350" indent="-514350">
              <a:spcBef>
                <a:spcPct val="20000"/>
              </a:spcBef>
              <a:buFont typeface="+mj-lt"/>
              <a:buAutoNum type="arabicPeriod"/>
              <a:defRPr/>
            </a:pPr>
            <a:r>
              <a:rPr lang="en-US" sz="3200" dirty="0"/>
              <a:t>“That all men are created equal, that they are endowed by their creator with certain unalienable rights, that among these are life, liberty, and the pursuit of happiness</a:t>
            </a:r>
            <a:r>
              <a:rPr lang="en-US" sz="3200" dirty="0" smtClean="0"/>
              <a:t>” </a:t>
            </a:r>
            <a:r>
              <a:rPr lang="en-US" sz="2600" b="1" u="sng" dirty="0" smtClean="0"/>
              <a:t>(Natural Rights)</a:t>
            </a:r>
          </a:p>
          <a:p>
            <a:pPr>
              <a:spcBef>
                <a:spcPct val="20000"/>
              </a:spcBef>
              <a:defRPr/>
            </a:pPr>
            <a:endParaRPr kumimoji="0" lang="en-US" sz="1300" b="0" i="0" u="none" strike="noStrike" kern="1200" cap="none" spc="0" normalizeH="0" baseline="0" noProof="0" dirty="0" smtClean="0">
              <a:ln>
                <a:noFill/>
              </a:ln>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200" dirty="0" smtClean="0"/>
              <a:t>The function of government is to protect and serve these rights.  If the government fails to do this, the people have a right to seek change.</a:t>
            </a:r>
          </a:p>
          <a:p>
            <a:pPr marR="0" lvl="0" algn="l" defTabSz="914400" rtl="0" eaLnBrk="1" fontAlgn="auto" latinLnBrk="0" hangingPunct="1">
              <a:lnSpc>
                <a:spcPct val="100000"/>
              </a:lnSpc>
              <a:spcBef>
                <a:spcPct val="20000"/>
              </a:spcBef>
              <a:spcAft>
                <a:spcPts val="0"/>
              </a:spcAft>
              <a:buClrTx/>
              <a:buSzTx/>
              <a:tabLst/>
              <a:defRPr/>
            </a:pPr>
            <a:endParaRPr lang="en-US" sz="1400" dirty="0" smtClean="0"/>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Great Britain, under King George, was not serving the colonists’ rights; therefore, the colonists had a right to declare their independence.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TextBox 4"/>
          <p:cNvSpPr txBox="1"/>
          <p:nvPr/>
        </p:nvSpPr>
        <p:spPr>
          <a:xfrm>
            <a:off x="609600" y="5632285"/>
            <a:ext cx="7924800" cy="1200329"/>
          </a:xfrm>
          <a:prstGeom prst="rect">
            <a:avLst/>
          </a:prstGeom>
          <a:noFill/>
        </p:spPr>
        <p:txBody>
          <a:bodyPr wrap="square" rtlCol="0">
            <a:spAutoFit/>
          </a:bodyPr>
          <a:lstStyle/>
          <a:p>
            <a:r>
              <a:rPr lang="en-US" dirty="0" smtClean="0"/>
              <a:t>The Declaration of Independence continues to serve today as the basic statement of our nation’s political philosophy.</a:t>
            </a:r>
          </a:p>
          <a:p>
            <a:endParaRPr lang="en-US" dirty="0"/>
          </a:p>
          <a:p>
            <a:r>
              <a:rPr lang="en-US" dirty="0"/>
              <a:t>http://</a:t>
            </a:r>
            <a:r>
              <a:rPr lang="en-US" dirty="0" err="1"/>
              <a:t>www.ushistory.org</a:t>
            </a:r>
            <a:r>
              <a:rPr lang="en-US" dirty="0"/>
              <a:t>/Declaration/document/</a:t>
            </a:r>
            <a:r>
              <a:rPr lang="en-US" dirty="0" err="1"/>
              <a:t>index.html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52400"/>
            <a:ext cx="77724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Let’s Start a New Government</a:t>
            </a:r>
          </a:p>
        </p:txBody>
      </p:sp>
      <p:sp>
        <p:nvSpPr>
          <p:cNvPr id="4" name="Subtitle 2"/>
          <p:cNvSpPr txBox="1">
            <a:spLocks/>
          </p:cNvSpPr>
          <p:nvPr/>
        </p:nvSpPr>
        <p:spPr>
          <a:xfrm>
            <a:off x="381000" y="1905000"/>
            <a:ext cx="8763000" cy="44196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2" name="Picture 1" descr="Screen Shot 2016-08-21 at 8.57.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4" y="1066800"/>
            <a:ext cx="3276600" cy="2572163"/>
          </a:xfrm>
          <a:prstGeom prst="rect">
            <a:avLst/>
          </a:prstGeom>
        </p:spPr>
      </p:pic>
      <p:pic>
        <p:nvPicPr>
          <p:cNvPr id="6" name="Picture 5" descr="Screen Shot 2016-08-21 at 8.58.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990600"/>
            <a:ext cx="3111500" cy="2679700"/>
          </a:xfrm>
          <a:prstGeom prst="rect">
            <a:avLst/>
          </a:prstGeom>
        </p:spPr>
      </p:pic>
      <p:pic>
        <p:nvPicPr>
          <p:cNvPr id="7" name="Picture 6" descr="Screen Shot 2016-08-21 at 9.00.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990601"/>
            <a:ext cx="3048000" cy="3306872"/>
          </a:xfrm>
          <a:prstGeom prst="rect">
            <a:avLst/>
          </a:prstGeom>
        </p:spPr>
      </p:pic>
      <p:pic>
        <p:nvPicPr>
          <p:cNvPr id="8" name="Picture 7" descr="Screen Shot 2016-08-21 at 9.02.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4087941"/>
            <a:ext cx="7772400" cy="2770059"/>
          </a:xfrm>
          <a:prstGeom prst="rect">
            <a:avLst/>
          </a:prstGeom>
        </p:spPr>
      </p:pic>
    </p:spTree>
    <p:extLst>
      <p:ext uri="{BB962C8B-B14F-4D97-AF65-F5344CB8AC3E}">
        <p14:creationId xmlns:p14="http://schemas.microsoft.com/office/powerpoint/2010/main" val="1064241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1"/>
            <a:ext cx="7772400" cy="914400"/>
          </a:xfrm>
        </p:spPr>
        <p:txBody>
          <a:bodyPr>
            <a:normAutofit/>
          </a:bodyPr>
          <a:lstStyle/>
          <a:p>
            <a:r>
              <a:rPr lang="en-US" dirty="0" smtClean="0"/>
              <a:t>Articles of Confederation</a:t>
            </a:r>
            <a:endParaRPr lang="en-US" dirty="0"/>
          </a:p>
        </p:txBody>
      </p:sp>
      <p:sp>
        <p:nvSpPr>
          <p:cNvPr id="3" name="Subtitle 2"/>
          <p:cNvSpPr>
            <a:spLocks noGrp="1"/>
          </p:cNvSpPr>
          <p:nvPr>
            <p:ph type="subTitle" idx="1"/>
          </p:nvPr>
        </p:nvSpPr>
        <p:spPr>
          <a:xfrm>
            <a:off x="228600" y="1219200"/>
            <a:ext cx="8686800" cy="4724400"/>
          </a:xfrm>
        </p:spPr>
        <p:txBody>
          <a:bodyPr>
            <a:normAutofit lnSpcReduction="10000"/>
          </a:bodyPr>
          <a:lstStyle/>
          <a:p>
            <a:pPr marL="571500" lvl="1" indent="-571500" algn="l">
              <a:buFont typeface="Arial"/>
              <a:buChar char="•"/>
            </a:pPr>
            <a:r>
              <a:rPr lang="en-US" sz="3600" dirty="0" smtClean="0">
                <a:solidFill>
                  <a:schemeClr val="tx1"/>
                </a:solidFill>
              </a:rPr>
              <a:t>Plan establishing a form of government called a confederation among the thirteen states (March 1781)</a:t>
            </a:r>
          </a:p>
          <a:p>
            <a:pPr lvl="2" indent="-457200" algn="l">
              <a:buFont typeface="Arial"/>
              <a:buChar char="•"/>
            </a:pPr>
            <a:r>
              <a:rPr lang="en-US" sz="2800" dirty="0">
                <a:solidFill>
                  <a:schemeClr val="tx1"/>
                </a:solidFill>
              </a:rPr>
              <a:t>Each state remained </a:t>
            </a:r>
            <a:r>
              <a:rPr lang="en-US" sz="2800" dirty="0" smtClean="0">
                <a:solidFill>
                  <a:schemeClr val="tx1"/>
                </a:solidFill>
              </a:rPr>
              <a:t>sovereign</a:t>
            </a:r>
            <a:endParaRPr lang="en-US" sz="2800" dirty="0">
              <a:solidFill>
                <a:schemeClr val="tx1"/>
              </a:solidFill>
            </a:endParaRPr>
          </a:p>
          <a:p>
            <a:pPr lvl="2" indent="-457200" algn="l">
              <a:buFont typeface="Arial"/>
              <a:buChar char="•"/>
            </a:pPr>
            <a:r>
              <a:rPr lang="en-US" sz="2800" dirty="0" smtClean="0">
                <a:solidFill>
                  <a:schemeClr val="tx1"/>
                </a:solidFill>
              </a:rPr>
              <a:t>Set up a Congress in each state</a:t>
            </a:r>
          </a:p>
          <a:p>
            <a:pPr lvl="2" indent="-457200" algn="l">
              <a:buFont typeface="Arial"/>
              <a:buChar char="•"/>
            </a:pPr>
            <a:r>
              <a:rPr lang="en-US" sz="2800" dirty="0" smtClean="0">
                <a:solidFill>
                  <a:schemeClr val="tx1"/>
                </a:solidFill>
              </a:rPr>
              <a:t>Each state on vote regardless of Population</a:t>
            </a:r>
          </a:p>
          <a:p>
            <a:pPr marL="914400" lvl="1" indent="-457200" algn="l">
              <a:buFont typeface="Arial"/>
              <a:buChar char="•"/>
            </a:pPr>
            <a:r>
              <a:rPr lang="en-US" dirty="0" smtClean="0">
                <a:solidFill>
                  <a:schemeClr val="tx1"/>
                </a:solidFill>
              </a:rPr>
              <a:t>Population?</a:t>
            </a:r>
          </a:p>
          <a:p>
            <a:pPr marL="457200" indent="-457200" algn="l">
              <a:buFont typeface="Arial"/>
              <a:buChar char="•"/>
            </a:pPr>
            <a:r>
              <a:rPr lang="en-US" dirty="0" smtClean="0">
                <a:solidFill>
                  <a:schemeClr val="tx1"/>
                </a:solidFill>
              </a:rPr>
              <a:t>States would unite for</a:t>
            </a:r>
          </a:p>
          <a:p>
            <a:pPr algn="l"/>
            <a:r>
              <a:rPr lang="en-US" dirty="0" smtClean="0">
                <a:solidFill>
                  <a:schemeClr val="tx1"/>
                </a:solidFill>
              </a:rPr>
              <a:t>     the common defense</a:t>
            </a:r>
          </a:p>
          <a:p>
            <a:pPr algn="l"/>
            <a:endParaRPr lang="en-US" dirty="0"/>
          </a:p>
        </p:txBody>
      </p:sp>
      <p:pic>
        <p:nvPicPr>
          <p:cNvPr id="3074" name="Picture 2" descr="http://www.freedomsphoenix.com/Uploads/Graphics/315-0818111510-Articles-of-Confederation.gif"/>
          <p:cNvPicPr>
            <a:picLocks noChangeAspect="1" noChangeArrowheads="1"/>
          </p:cNvPicPr>
          <p:nvPr/>
        </p:nvPicPr>
        <p:blipFill>
          <a:blip r:embed="rId2" cstate="print"/>
          <a:srcRect/>
          <a:stretch>
            <a:fillRect/>
          </a:stretch>
        </p:blipFill>
        <p:spPr bwMode="auto">
          <a:xfrm>
            <a:off x="6019800" y="4231313"/>
            <a:ext cx="3124200" cy="26399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363"/>
            <a:ext cx="7772400" cy="970238"/>
          </a:xfrm>
        </p:spPr>
        <p:txBody>
          <a:bodyPr/>
          <a:lstStyle/>
          <a:p>
            <a:r>
              <a:rPr lang="en-US" dirty="0" smtClean="0"/>
              <a:t>Articles of Confederation</a:t>
            </a:r>
            <a:endParaRPr lang="en-US" dirty="0"/>
          </a:p>
        </p:txBody>
      </p:sp>
      <p:sp>
        <p:nvSpPr>
          <p:cNvPr id="3" name="Subtitle 2"/>
          <p:cNvSpPr>
            <a:spLocks noGrp="1"/>
          </p:cNvSpPr>
          <p:nvPr>
            <p:ph type="subTitle" idx="1"/>
          </p:nvPr>
        </p:nvSpPr>
        <p:spPr>
          <a:xfrm>
            <a:off x="152400" y="1524000"/>
            <a:ext cx="4191000" cy="4876800"/>
          </a:xfrm>
        </p:spPr>
        <p:txBody>
          <a:bodyPr>
            <a:normAutofit/>
          </a:bodyPr>
          <a:lstStyle/>
          <a:p>
            <a:pPr algn="l"/>
            <a:r>
              <a:rPr lang="en-US" sz="2900" b="1" u="sng" dirty="0" smtClean="0">
                <a:solidFill>
                  <a:schemeClr val="tx1"/>
                </a:solidFill>
              </a:rPr>
              <a:t>Nation Government</a:t>
            </a:r>
          </a:p>
          <a:p>
            <a:pPr marL="457200" indent="-457200" algn="l">
              <a:buFont typeface="Arial"/>
              <a:buChar char="•"/>
            </a:pPr>
            <a:endParaRPr lang="en-US" sz="800" dirty="0" smtClean="0">
              <a:solidFill>
                <a:schemeClr val="tx1"/>
              </a:solidFill>
            </a:endParaRPr>
          </a:p>
          <a:p>
            <a:pPr marL="457200" indent="-457200" algn="l">
              <a:buFont typeface="Arial"/>
              <a:buChar char="•"/>
            </a:pPr>
            <a:r>
              <a:rPr lang="en-US" sz="2500" dirty="0" smtClean="0">
                <a:solidFill>
                  <a:schemeClr val="tx1"/>
                </a:solidFill>
              </a:rPr>
              <a:t>Declare War</a:t>
            </a:r>
          </a:p>
          <a:p>
            <a:pPr marL="457200" indent="-457200" algn="l">
              <a:buFont typeface="Arial"/>
              <a:buChar char="•"/>
            </a:pPr>
            <a:r>
              <a:rPr lang="en-US" sz="2500" dirty="0" smtClean="0">
                <a:solidFill>
                  <a:schemeClr val="tx1"/>
                </a:solidFill>
              </a:rPr>
              <a:t>Make Peace</a:t>
            </a:r>
          </a:p>
          <a:p>
            <a:pPr marL="457200" indent="-457200" algn="l">
              <a:buFont typeface="Arial"/>
              <a:buChar char="•"/>
            </a:pPr>
            <a:r>
              <a:rPr lang="en-US" sz="2500" dirty="0" smtClean="0">
                <a:solidFill>
                  <a:schemeClr val="tx1"/>
                </a:solidFill>
              </a:rPr>
              <a:t>Sign Treaties</a:t>
            </a:r>
          </a:p>
          <a:p>
            <a:pPr marL="457200" indent="-457200" algn="l">
              <a:buFont typeface="Arial"/>
              <a:buChar char="•"/>
            </a:pPr>
            <a:r>
              <a:rPr lang="en-US" sz="2500" dirty="0" smtClean="0">
                <a:solidFill>
                  <a:schemeClr val="tx1"/>
                </a:solidFill>
              </a:rPr>
              <a:t>Barrow money</a:t>
            </a:r>
          </a:p>
          <a:p>
            <a:pPr marL="457200" indent="-457200" algn="l">
              <a:buFont typeface="Arial"/>
              <a:buChar char="•"/>
            </a:pPr>
            <a:r>
              <a:rPr lang="en-US" sz="2500" dirty="0" smtClean="0">
                <a:solidFill>
                  <a:schemeClr val="tx1"/>
                </a:solidFill>
              </a:rPr>
              <a:t>Set Standard Coins</a:t>
            </a:r>
          </a:p>
          <a:p>
            <a:pPr marL="457200" indent="-457200" algn="l">
              <a:buFont typeface="Arial"/>
              <a:buChar char="•"/>
            </a:pPr>
            <a:r>
              <a:rPr lang="en-US" sz="2500" dirty="0" smtClean="0">
                <a:solidFill>
                  <a:schemeClr val="tx1"/>
                </a:solidFill>
              </a:rPr>
              <a:t>Establish a Postal Service</a:t>
            </a:r>
            <a:endParaRPr lang="en-US" sz="2500" dirty="0">
              <a:solidFill>
                <a:schemeClr val="tx1"/>
              </a:solidFill>
            </a:endParaRPr>
          </a:p>
        </p:txBody>
      </p:sp>
      <p:sp>
        <p:nvSpPr>
          <p:cNvPr id="4" name="Subtitle 2"/>
          <p:cNvSpPr txBox="1">
            <a:spLocks/>
          </p:cNvSpPr>
          <p:nvPr/>
        </p:nvSpPr>
        <p:spPr>
          <a:xfrm>
            <a:off x="4495800" y="1524000"/>
            <a:ext cx="4191000" cy="48768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700" b="1" u="sng" dirty="0" smtClean="0">
                <a:solidFill>
                  <a:schemeClr val="tx1"/>
                </a:solidFill>
              </a:rPr>
              <a:t>Nation Government </a:t>
            </a:r>
          </a:p>
          <a:p>
            <a:pPr algn="l"/>
            <a:endParaRPr lang="en-US" sz="1000" dirty="0" smtClean="0">
              <a:solidFill>
                <a:schemeClr val="tx1"/>
              </a:solidFill>
            </a:endParaRPr>
          </a:p>
          <a:p>
            <a:pPr marL="457200" indent="-457200" algn="l">
              <a:buFont typeface="Arial"/>
              <a:buChar char="•"/>
            </a:pPr>
            <a:r>
              <a:rPr lang="en-US" dirty="0" smtClean="0">
                <a:solidFill>
                  <a:schemeClr val="tx1"/>
                </a:solidFill>
              </a:rPr>
              <a:t>Enact and collect Tax</a:t>
            </a:r>
          </a:p>
          <a:p>
            <a:pPr marL="457200" indent="-457200" algn="l">
              <a:buFont typeface="Arial"/>
              <a:buChar char="•"/>
            </a:pPr>
            <a:r>
              <a:rPr lang="en-US" dirty="0" smtClean="0">
                <a:solidFill>
                  <a:schemeClr val="tx1"/>
                </a:solidFill>
              </a:rPr>
              <a:t>Each state only had 1 vote regardless of population</a:t>
            </a:r>
          </a:p>
          <a:p>
            <a:pPr marL="457200" indent="-457200" algn="l">
              <a:buFont typeface="Arial"/>
              <a:buChar char="•"/>
            </a:pPr>
            <a:r>
              <a:rPr lang="en-US" dirty="0" smtClean="0">
                <a:solidFill>
                  <a:schemeClr val="tx1"/>
                </a:solidFill>
              </a:rPr>
              <a:t>9 out of 13 needed to pass laws</a:t>
            </a:r>
          </a:p>
          <a:p>
            <a:pPr marL="457200" indent="-457200" algn="l">
              <a:buFont typeface="Arial"/>
              <a:buChar char="•"/>
            </a:pPr>
            <a:r>
              <a:rPr lang="en-US" dirty="0" smtClean="0">
                <a:solidFill>
                  <a:schemeClr val="tx1"/>
                </a:solidFill>
              </a:rPr>
              <a:t>All states needed to agree to amend law</a:t>
            </a:r>
          </a:p>
          <a:p>
            <a:pPr marL="457200" indent="-457200" algn="l">
              <a:buFont typeface="Arial"/>
              <a:buChar char="•"/>
            </a:pPr>
            <a:r>
              <a:rPr lang="en-US" dirty="0" smtClean="0">
                <a:solidFill>
                  <a:schemeClr val="tx1"/>
                </a:solidFill>
              </a:rPr>
              <a:t>No President</a:t>
            </a:r>
          </a:p>
          <a:p>
            <a:pPr marL="457200" indent="-457200" algn="l">
              <a:buFont typeface="Arial"/>
              <a:buChar char="•"/>
            </a:pPr>
            <a:r>
              <a:rPr lang="en-US" dirty="0" smtClean="0">
                <a:solidFill>
                  <a:schemeClr val="tx1"/>
                </a:solidFill>
              </a:rPr>
              <a:t>No National Court system</a:t>
            </a:r>
          </a:p>
          <a:p>
            <a:pPr marL="457200" indent="-457200" algn="l">
              <a:buFont typeface="Arial"/>
              <a:buChar char="•"/>
            </a:pPr>
            <a:r>
              <a:rPr lang="en-US" dirty="0" smtClean="0">
                <a:solidFill>
                  <a:schemeClr val="tx1"/>
                </a:solidFill>
              </a:rPr>
              <a:t>13 national states that lacked Unity </a:t>
            </a:r>
            <a:endParaRPr lang="en-US" dirty="0">
              <a:solidFill>
                <a:schemeClr val="tx1"/>
              </a:solidFill>
            </a:endParaRPr>
          </a:p>
        </p:txBody>
      </p:sp>
      <p:sp>
        <p:nvSpPr>
          <p:cNvPr id="6" name="TextBox 5"/>
          <p:cNvSpPr txBox="1"/>
          <p:nvPr/>
        </p:nvSpPr>
        <p:spPr>
          <a:xfrm>
            <a:off x="5791200" y="1066800"/>
            <a:ext cx="914400" cy="461665"/>
          </a:xfrm>
          <a:prstGeom prst="rect">
            <a:avLst/>
          </a:prstGeom>
          <a:noFill/>
        </p:spPr>
        <p:txBody>
          <a:bodyPr wrap="square" rtlCol="0">
            <a:spAutoFit/>
          </a:bodyPr>
          <a:lstStyle/>
          <a:p>
            <a:r>
              <a:rPr lang="en-US" sz="2400" b="1" dirty="0" smtClean="0"/>
              <a:t>Bad</a:t>
            </a:r>
            <a:endParaRPr lang="en-US" sz="2400" b="1" dirty="0"/>
          </a:p>
        </p:txBody>
      </p:sp>
      <p:sp>
        <p:nvSpPr>
          <p:cNvPr id="7" name="TextBox 6"/>
          <p:cNvSpPr txBox="1"/>
          <p:nvPr/>
        </p:nvSpPr>
        <p:spPr>
          <a:xfrm>
            <a:off x="1143000" y="990600"/>
            <a:ext cx="1245228" cy="523220"/>
          </a:xfrm>
          <a:prstGeom prst="rect">
            <a:avLst/>
          </a:prstGeom>
          <a:noFill/>
        </p:spPr>
        <p:txBody>
          <a:bodyPr wrap="none" rtlCol="0">
            <a:spAutoFit/>
          </a:bodyPr>
          <a:lstStyle/>
          <a:p>
            <a:r>
              <a:rPr lang="en-US" sz="2800" b="1" dirty="0" smtClean="0"/>
              <a:t>Can Do</a:t>
            </a:r>
            <a:endParaRPr lang="en-US" sz="2800" b="1" dirty="0"/>
          </a:p>
        </p:txBody>
      </p:sp>
    </p:spTree>
    <p:extLst>
      <p:ext uri="{BB962C8B-B14F-4D97-AF65-F5344CB8AC3E}">
        <p14:creationId xmlns:p14="http://schemas.microsoft.com/office/powerpoint/2010/main" val="40650056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Articles of Confederation</a:t>
            </a:r>
            <a:endParaRPr lang="en-US" dirty="0"/>
          </a:p>
        </p:txBody>
      </p:sp>
      <p:sp>
        <p:nvSpPr>
          <p:cNvPr id="3" name="Subtitle 2"/>
          <p:cNvSpPr>
            <a:spLocks noGrp="1"/>
          </p:cNvSpPr>
          <p:nvPr>
            <p:ph type="subTitle" idx="1"/>
          </p:nvPr>
        </p:nvSpPr>
        <p:spPr>
          <a:xfrm>
            <a:off x="152400" y="1752600"/>
            <a:ext cx="8839200" cy="4876800"/>
          </a:xfrm>
        </p:spPr>
        <p:txBody>
          <a:bodyPr>
            <a:normAutofit/>
          </a:bodyPr>
          <a:lstStyle/>
          <a:p>
            <a:pPr marL="457200" indent="-457200" algn="l">
              <a:buFont typeface="Arial"/>
              <a:buChar char="•"/>
            </a:pPr>
            <a:r>
              <a:rPr lang="en-US" dirty="0" smtClean="0">
                <a:solidFill>
                  <a:schemeClr val="tx1"/>
                </a:solidFill>
              </a:rPr>
              <a:t>No Monetary System</a:t>
            </a:r>
          </a:p>
          <a:p>
            <a:pPr marL="914400" lvl="1" indent="-457200" algn="l">
              <a:buFont typeface="Arial"/>
              <a:buChar char="•"/>
            </a:pPr>
            <a:r>
              <a:rPr lang="en-US" dirty="0">
                <a:solidFill>
                  <a:schemeClr val="tx1"/>
                </a:solidFill>
              </a:rPr>
              <a:t>13 different types of </a:t>
            </a:r>
            <a:r>
              <a:rPr lang="en-US" dirty="0" smtClean="0">
                <a:solidFill>
                  <a:schemeClr val="tx1"/>
                </a:solidFill>
              </a:rPr>
              <a:t>currency</a:t>
            </a:r>
          </a:p>
          <a:p>
            <a:pPr marL="914400" lvl="1" indent="-457200" algn="l">
              <a:buFont typeface="Arial"/>
              <a:buChar char="•"/>
            </a:pPr>
            <a:r>
              <a:rPr lang="en-US" dirty="0" smtClean="0">
                <a:solidFill>
                  <a:schemeClr val="tx1"/>
                </a:solidFill>
              </a:rPr>
              <a:t>Expansion &amp; financial problems grew to great </a:t>
            </a:r>
          </a:p>
          <a:p>
            <a:pPr marL="1371600" lvl="2" indent="-457200" algn="l">
              <a:buFont typeface="Arial"/>
              <a:buChar char="•"/>
            </a:pPr>
            <a:r>
              <a:rPr lang="en-US" dirty="0" smtClean="0">
                <a:solidFill>
                  <a:schemeClr val="tx1"/>
                </a:solidFill>
              </a:rPr>
              <a:t>State by State</a:t>
            </a:r>
          </a:p>
          <a:p>
            <a:pPr lvl="2" algn="l"/>
            <a:endParaRPr lang="en-US" dirty="0" smtClean="0">
              <a:solidFill>
                <a:schemeClr val="tx1"/>
              </a:solidFill>
            </a:endParaRPr>
          </a:p>
          <a:p>
            <a:pPr marL="457200" indent="-457200" algn="l">
              <a:buFont typeface="Arial"/>
              <a:buChar char="•"/>
            </a:pPr>
            <a:r>
              <a:rPr lang="en-US" dirty="0" smtClean="0">
                <a:solidFill>
                  <a:schemeClr val="tx1"/>
                </a:solidFill>
              </a:rPr>
              <a:t>George Washington suggests different course of action 1785</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763000" cy="6248400"/>
          </a:xfrm>
        </p:spPr>
        <p:txBody>
          <a:bodyPr>
            <a:normAutofit/>
          </a:bodyPr>
          <a:lstStyle/>
          <a:p>
            <a:pPr algn="l"/>
            <a:r>
              <a:rPr lang="en-US" sz="2800" dirty="0" smtClean="0">
                <a:solidFill>
                  <a:schemeClr val="tx1"/>
                </a:solidFill>
              </a:rPr>
              <a:t>After the Revolutionary War many people settled west of the Appalachian Mountains. They ran into Native American land, Spanish and British Territory.</a:t>
            </a:r>
          </a:p>
          <a:p>
            <a:pPr algn="l"/>
            <a:endParaRPr lang="en-US" sz="2800" b="1" dirty="0" smtClean="0">
              <a:solidFill>
                <a:schemeClr val="tx1"/>
              </a:solidFill>
            </a:endParaRPr>
          </a:p>
          <a:p>
            <a:pPr algn="l"/>
            <a:r>
              <a:rPr lang="en-US" sz="2800" dirty="0" smtClean="0">
                <a:solidFill>
                  <a:schemeClr val="tx1"/>
                </a:solidFill>
              </a:rPr>
              <a:t>To help govern the land, congress passed the </a:t>
            </a:r>
            <a:r>
              <a:rPr lang="en-US" sz="2800" dirty="0">
                <a:solidFill>
                  <a:schemeClr val="tx1"/>
                </a:solidFill>
              </a:rPr>
              <a:t>Land Ordinance 1785</a:t>
            </a:r>
            <a:r>
              <a:rPr lang="en-US" sz="2800" dirty="0" smtClean="0">
                <a:solidFill>
                  <a:schemeClr val="tx1"/>
                </a:solidFill>
              </a:rPr>
              <a:t> </a:t>
            </a:r>
          </a:p>
          <a:p>
            <a:pPr algn="l"/>
            <a:endParaRPr lang="en-US" sz="2800" dirty="0">
              <a:solidFill>
                <a:schemeClr val="tx1"/>
              </a:solidFill>
            </a:endParaRPr>
          </a:p>
          <a:p>
            <a:pPr algn="l"/>
            <a:r>
              <a:rPr lang="en-US" sz="2800" b="1" dirty="0" smtClean="0">
                <a:solidFill>
                  <a:schemeClr val="tx1"/>
                </a:solidFill>
              </a:rPr>
              <a:t>Land </a:t>
            </a:r>
            <a:r>
              <a:rPr lang="en-US" sz="2800" b="1" dirty="0">
                <a:solidFill>
                  <a:schemeClr val="tx1"/>
                </a:solidFill>
              </a:rPr>
              <a:t>Ordinance 1785</a:t>
            </a:r>
            <a:r>
              <a:rPr lang="en-US" sz="2800" dirty="0">
                <a:solidFill>
                  <a:schemeClr val="tx1"/>
                </a:solidFill>
              </a:rPr>
              <a:t>: established a plan for </a:t>
            </a:r>
            <a:r>
              <a:rPr lang="en-US" sz="2800" dirty="0" smtClean="0">
                <a:solidFill>
                  <a:schemeClr val="tx1"/>
                </a:solidFill>
              </a:rPr>
              <a:t>surveying</a:t>
            </a:r>
            <a:endParaRPr lang="en-US" sz="2700" dirty="0">
              <a:solidFill>
                <a:schemeClr val="tx1"/>
              </a:solidFill>
            </a:endParaRPr>
          </a:p>
        </p:txBody>
      </p:sp>
      <p:pic>
        <p:nvPicPr>
          <p:cNvPr id="7" name="Picture 6" descr="Screen Shot 2016-08-21 at 9.2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148980"/>
            <a:ext cx="4038600" cy="27090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229600" cy="838200"/>
          </a:xfrm>
        </p:spPr>
        <p:txBody>
          <a:bodyPr>
            <a:normAutofit/>
          </a:bodyPr>
          <a:lstStyle/>
          <a:p>
            <a:r>
              <a:rPr lang="en-US" sz="3200" b="1" dirty="0" smtClean="0"/>
              <a:t>The Northwest Ordinance 1787</a:t>
            </a:r>
            <a:endParaRPr lang="en-US" sz="3200" b="1" dirty="0"/>
          </a:p>
        </p:txBody>
      </p:sp>
      <p:sp>
        <p:nvSpPr>
          <p:cNvPr id="3" name="Subtitle 2"/>
          <p:cNvSpPr>
            <a:spLocks noGrp="1"/>
          </p:cNvSpPr>
          <p:nvPr>
            <p:ph type="subTitle" idx="1"/>
          </p:nvPr>
        </p:nvSpPr>
        <p:spPr>
          <a:xfrm>
            <a:off x="4648200" y="1600200"/>
            <a:ext cx="4191000" cy="4800600"/>
          </a:xfrm>
        </p:spPr>
        <p:txBody>
          <a:bodyPr>
            <a:normAutofit/>
          </a:bodyPr>
          <a:lstStyle/>
          <a:p>
            <a:pPr marL="457200" indent="-457200" algn="l">
              <a:buFont typeface="Arial"/>
              <a:buChar char="•"/>
            </a:pPr>
            <a:r>
              <a:rPr lang="en-US" sz="2700" dirty="0" smtClean="0">
                <a:solidFill>
                  <a:schemeClr val="tx1"/>
                </a:solidFill>
              </a:rPr>
              <a:t>Main success of the Articles of Confederation</a:t>
            </a:r>
          </a:p>
          <a:p>
            <a:pPr algn="l"/>
            <a:endParaRPr lang="en-US" sz="800" dirty="0" smtClean="0">
              <a:solidFill>
                <a:schemeClr val="tx1"/>
              </a:solidFill>
            </a:endParaRPr>
          </a:p>
          <a:p>
            <a:pPr marL="457200" indent="-457200" algn="l">
              <a:buFont typeface="Arial"/>
              <a:buChar char="•"/>
            </a:pPr>
            <a:r>
              <a:rPr lang="en-US" sz="2700" dirty="0" smtClean="0">
                <a:solidFill>
                  <a:schemeClr val="tx1"/>
                </a:solidFill>
              </a:rPr>
              <a:t>Provided guidelines for setting and governing new land</a:t>
            </a:r>
          </a:p>
          <a:p>
            <a:pPr algn="l"/>
            <a:endParaRPr lang="en-US" sz="800" dirty="0" smtClean="0">
              <a:solidFill>
                <a:schemeClr val="tx1"/>
              </a:solidFill>
            </a:endParaRPr>
          </a:p>
          <a:p>
            <a:pPr marL="457200" indent="-457200" algn="l">
              <a:buFont typeface="Arial"/>
              <a:buChar char="•"/>
            </a:pPr>
            <a:r>
              <a:rPr lang="en-US" sz="2700" dirty="0" smtClean="0">
                <a:solidFill>
                  <a:schemeClr val="tx1"/>
                </a:solidFill>
              </a:rPr>
              <a:t>New states</a:t>
            </a:r>
          </a:p>
          <a:p>
            <a:pPr algn="l"/>
            <a:endParaRPr lang="en-US" sz="800" dirty="0" smtClean="0">
              <a:solidFill>
                <a:schemeClr val="tx1"/>
              </a:solidFill>
            </a:endParaRPr>
          </a:p>
          <a:p>
            <a:pPr marL="457200" indent="-457200" algn="l">
              <a:buFont typeface="Arial"/>
              <a:buChar char="•"/>
            </a:pPr>
            <a:r>
              <a:rPr lang="en-US" sz="2700" dirty="0" smtClean="0">
                <a:solidFill>
                  <a:schemeClr val="tx1"/>
                </a:solidFill>
              </a:rPr>
              <a:t>The Ordinance served as a model for other territories</a:t>
            </a:r>
          </a:p>
        </p:txBody>
      </p:sp>
      <p:pic>
        <p:nvPicPr>
          <p:cNvPr id="1026" name="Picture 2" descr="Map of the Northwest Territory"/>
          <p:cNvPicPr>
            <a:picLocks noChangeAspect="1" noChangeArrowheads="1"/>
          </p:cNvPicPr>
          <p:nvPr/>
        </p:nvPicPr>
        <p:blipFill>
          <a:blip r:embed="rId2" cstate="print"/>
          <a:srcRect/>
          <a:stretch>
            <a:fillRect/>
          </a:stretch>
        </p:blipFill>
        <p:spPr bwMode="auto">
          <a:xfrm>
            <a:off x="228600" y="1447800"/>
            <a:ext cx="3810000" cy="5234460"/>
          </a:xfrm>
          <a:prstGeom prst="rect">
            <a:avLst/>
          </a:prstGeom>
          <a:noFill/>
        </p:spPr>
      </p:pic>
    </p:spTree>
    <p:extLst>
      <p:ext uri="{BB962C8B-B14F-4D97-AF65-F5344CB8AC3E}">
        <p14:creationId xmlns:p14="http://schemas.microsoft.com/office/powerpoint/2010/main" val="852297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685800"/>
          </a:xfrm>
        </p:spPr>
        <p:txBody>
          <a:bodyPr>
            <a:normAutofit fontScale="90000"/>
          </a:bodyPr>
          <a:lstStyle/>
          <a:p>
            <a:r>
              <a:rPr lang="en-US" dirty="0" smtClean="0"/>
              <a:t>The Northwest Ordinance </a:t>
            </a:r>
            <a:r>
              <a:rPr lang="en-US" dirty="0"/>
              <a:t>of 1787 </a:t>
            </a:r>
          </a:p>
        </p:txBody>
      </p:sp>
      <p:sp>
        <p:nvSpPr>
          <p:cNvPr id="3" name="Subtitle 2"/>
          <p:cNvSpPr>
            <a:spLocks noGrp="1"/>
          </p:cNvSpPr>
          <p:nvPr>
            <p:ph type="subTitle" idx="1"/>
          </p:nvPr>
        </p:nvSpPr>
        <p:spPr>
          <a:xfrm>
            <a:off x="228600" y="1143000"/>
            <a:ext cx="8686800" cy="5486400"/>
          </a:xfrm>
        </p:spPr>
        <p:txBody>
          <a:bodyPr>
            <a:normAutofit fontScale="92500" lnSpcReduction="10000"/>
          </a:bodyPr>
          <a:lstStyle/>
          <a:p>
            <a:pPr algn="l"/>
            <a:r>
              <a:rPr lang="en-US" u="sng" dirty="0">
                <a:solidFill>
                  <a:srgbClr val="000000"/>
                </a:solidFill>
              </a:rPr>
              <a:t>The Northwest </a:t>
            </a:r>
            <a:r>
              <a:rPr lang="en-US" u="sng" dirty="0" smtClean="0">
                <a:solidFill>
                  <a:srgbClr val="000000"/>
                </a:solidFill>
              </a:rPr>
              <a:t>Ordinance</a:t>
            </a:r>
            <a:r>
              <a:rPr lang="en-US" dirty="0" smtClean="0">
                <a:solidFill>
                  <a:srgbClr val="000000"/>
                </a:solidFill>
              </a:rPr>
              <a:t>: Congress created the Northwest Territory, which was </a:t>
            </a:r>
            <a:r>
              <a:rPr lang="en-US" dirty="0">
                <a:solidFill>
                  <a:srgbClr val="000000"/>
                </a:solidFill>
              </a:rPr>
              <a:t>lands beyond the Appalachian </a:t>
            </a:r>
            <a:r>
              <a:rPr lang="en-US" dirty="0" smtClean="0">
                <a:solidFill>
                  <a:srgbClr val="000000"/>
                </a:solidFill>
              </a:rPr>
              <a:t>Mountains, South of the Great Lakes and North of the Ohio River. This was created due to multiple </a:t>
            </a:r>
            <a:r>
              <a:rPr lang="en-US" dirty="0">
                <a:solidFill>
                  <a:srgbClr val="000000"/>
                </a:solidFill>
              </a:rPr>
              <a:t>pressures: </a:t>
            </a:r>
            <a:endParaRPr lang="en-US" dirty="0" smtClean="0">
              <a:solidFill>
                <a:srgbClr val="000000"/>
              </a:solidFill>
            </a:endParaRPr>
          </a:p>
          <a:p>
            <a:pPr algn="l"/>
            <a:endParaRPr lang="en-US" dirty="0" smtClean="0">
              <a:solidFill>
                <a:srgbClr val="000000"/>
              </a:solidFill>
            </a:endParaRPr>
          </a:p>
          <a:p>
            <a:pPr marL="457200" indent="-457200" algn="l">
              <a:buFontTx/>
              <a:buChar char="-"/>
            </a:pPr>
            <a:r>
              <a:rPr lang="en-US" dirty="0">
                <a:solidFill>
                  <a:srgbClr val="000000"/>
                </a:solidFill>
              </a:rPr>
              <a:t>W</a:t>
            </a:r>
            <a:r>
              <a:rPr lang="en-US" dirty="0" smtClean="0">
                <a:solidFill>
                  <a:srgbClr val="000000"/>
                </a:solidFill>
              </a:rPr>
              <a:t>estward </a:t>
            </a:r>
            <a:r>
              <a:rPr lang="en-US" dirty="0">
                <a:solidFill>
                  <a:srgbClr val="000000"/>
                </a:solidFill>
              </a:rPr>
              <a:t>expansion of American </a:t>
            </a:r>
            <a:r>
              <a:rPr lang="en-US" dirty="0" smtClean="0">
                <a:solidFill>
                  <a:srgbClr val="000000"/>
                </a:solidFill>
              </a:rPr>
              <a:t>settlers </a:t>
            </a:r>
          </a:p>
          <a:p>
            <a:pPr marL="457200" indent="-457200" algn="l">
              <a:buFontTx/>
              <a:buChar char="-"/>
            </a:pPr>
            <a:r>
              <a:rPr lang="en-US" dirty="0">
                <a:solidFill>
                  <a:srgbClr val="000000"/>
                </a:solidFill>
              </a:rPr>
              <a:t>T</a:t>
            </a:r>
            <a:r>
              <a:rPr lang="en-US" dirty="0" smtClean="0">
                <a:solidFill>
                  <a:srgbClr val="000000"/>
                </a:solidFill>
              </a:rPr>
              <a:t>ense </a:t>
            </a:r>
            <a:r>
              <a:rPr lang="en-US" dirty="0">
                <a:solidFill>
                  <a:srgbClr val="000000"/>
                </a:solidFill>
              </a:rPr>
              <a:t>diplomatic relations with Great Britain and Spain, violent confrontations with </a:t>
            </a:r>
            <a:r>
              <a:rPr lang="en-US" dirty="0" smtClean="0">
                <a:solidFill>
                  <a:srgbClr val="000000"/>
                </a:solidFill>
              </a:rPr>
              <a:t>Indians </a:t>
            </a:r>
          </a:p>
          <a:p>
            <a:pPr marL="457200" indent="-457200" algn="l">
              <a:buFontTx/>
              <a:buChar char="-"/>
            </a:pPr>
            <a:r>
              <a:rPr lang="en-US" dirty="0">
                <a:solidFill>
                  <a:srgbClr val="000000"/>
                </a:solidFill>
              </a:rPr>
              <a:t>W</a:t>
            </a:r>
            <a:r>
              <a:rPr lang="en-US" dirty="0" smtClean="0">
                <a:solidFill>
                  <a:srgbClr val="000000"/>
                </a:solidFill>
              </a:rPr>
              <a:t>eaknesses </a:t>
            </a:r>
            <a:r>
              <a:rPr lang="en-US" dirty="0">
                <a:solidFill>
                  <a:srgbClr val="000000"/>
                </a:solidFill>
              </a:rPr>
              <a:t>of the Articles of </a:t>
            </a:r>
            <a:r>
              <a:rPr lang="en-US" dirty="0" smtClean="0">
                <a:solidFill>
                  <a:srgbClr val="000000"/>
                </a:solidFill>
              </a:rPr>
              <a:t>Confederation </a:t>
            </a:r>
          </a:p>
          <a:p>
            <a:pPr marL="457200" indent="-457200" algn="l">
              <a:buFontTx/>
              <a:buChar char="-"/>
            </a:pPr>
            <a:r>
              <a:rPr lang="en-US" dirty="0">
                <a:solidFill>
                  <a:srgbClr val="000000"/>
                </a:solidFill>
              </a:rPr>
              <a:t>T</a:t>
            </a:r>
            <a:r>
              <a:rPr lang="en-US" dirty="0" smtClean="0">
                <a:solidFill>
                  <a:srgbClr val="000000"/>
                </a:solidFill>
              </a:rPr>
              <a:t>he </a:t>
            </a:r>
            <a:r>
              <a:rPr lang="en-US" dirty="0">
                <a:solidFill>
                  <a:srgbClr val="000000"/>
                </a:solidFill>
              </a:rPr>
              <a:t>empty treasury of the American government. </a:t>
            </a:r>
            <a:endParaRPr lang="en-US" dirty="0" smtClean="0">
              <a:solidFill>
                <a:srgbClr val="000000"/>
              </a:solidFill>
            </a:endParaRPr>
          </a:p>
          <a:p>
            <a:pPr marL="457200" indent="-457200" algn="l">
              <a:buFontTx/>
              <a:buChar char="-"/>
            </a:pP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153400" cy="609600"/>
          </a:xfrm>
        </p:spPr>
        <p:txBody>
          <a:bodyPr>
            <a:normAutofit fontScale="90000"/>
          </a:bodyPr>
          <a:lstStyle/>
          <a:p>
            <a:r>
              <a:rPr lang="en-US" dirty="0" smtClean="0"/>
              <a:t>The Northwest Ordinance </a:t>
            </a:r>
            <a:r>
              <a:rPr lang="en-US" dirty="0"/>
              <a:t>of 1787 </a:t>
            </a:r>
          </a:p>
        </p:txBody>
      </p:sp>
      <p:sp>
        <p:nvSpPr>
          <p:cNvPr id="3" name="Subtitle 2"/>
          <p:cNvSpPr>
            <a:spLocks noGrp="1"/>
          </p:cNvSpPr>
          <p:nvPr>
            <p:ph type="subTitle" idx="1"/>
          </p:nvPr>
        </p:nvSpPr>
        <p:spPr>
          <a:xfrm>
            <a:off x="609600" y="1905000"/>
            <a:ext cx="3657600" cy="3733800"/>
          </a:xfrm>
        </p:spPr>
        <p:txBody>
          <a:bodyPr/>
          <a:lstStyle/>
          <a:p>
            <a:pPr algn="l">
              <a:buFont typeface="Wingdings" pitchFamily="2" charset="2"/>
              <a:buChar char="Ø"/>
            </a:pPr>
            <a:r>
              <a:rPr lang="en-US" dirty="0" smtClean="0">
                <a:solidFill>
                  <a:schemeClr val="tx1"/>
                </a:solidFill>
              </a:rPr>
              <a:t>Five new states</a:t>
            </a:r>
          </a:p>
          <a:p>
            <a:pPr lvl="1" algn="l">
              <a:buFont typeface="Wingdings" pitchFamily="2" charset="2"/>
              <a:buChar char="Ø"/>
            </a:pPr>
            <a:r>
              <a:rPr lang="en-US" dirty="0" smtClean="0">
                <a:solidFill>
                  <a:schemeClr val="tx1"/>
                </a:solidFill>
              </a:rPr>
              <a:t>Ohio</a:t>
            </a:r>
            <a:endParaRPr lang="en-US" dirty="0">
              <a:solidFill>
                <a:schemeClr val="tx1"/>
              </a:solidFill>
            </a:endParaRPr>
          </a:p>
          <a:p>
            <a:pPr lvl="1" algn="l">
              <a:buFont typeface="Wingdings" pitchFamily="2" charset="2"/>
              <a:buChar char="Ø"/>
            </a:pPr>
            <a:r>
              <a:rPr lang="en-US" dirty="0" smtClean="0">
                <a:solidFill>
                  <a:schemeClr val="tx1"/>
                </a:solidFill>
              </a:rPr>
              <a:t>Wisconsin</a:t>
            </a:r>
          </a:p>
          <a:p>
            <a:pPr lvl="1" algn="l">
              <a:buFont typeface="Wingdings" pitchFamily="2" charset="2"/>
              <a:buChar char="Ø"/>
            </a:pPr>
            <a:r>
              <a:rPr lang="en-US" dirty="0" smtClean="0">
                <a:solidFill>
                  <a:schemeClr val="tx1"/>
                </a:solidFill>
              </a:rPr>
              <a:t>Michigan</a:t>
            </a:r>
          </a:p>
          <a:p>
            <a:pPr lvl="1" algn="l">
              <a:buFont typeface="Wingdings" pitchFamily="2" charset="2"/>
              <a:buChar char="Ø"/>
            </a:pPr>
            <a:r>
              <a:rPr lang="en-US" dirty="0" smtClean="0">
                <a:solidFill>
                  <a:schemeClr val="tx1"/>
                </a:solidFill>
              </a:rPr>
              <a:t>Illinois</a:t>
            </a:r>
          </a:p>
          <a:p>
            <a:pPr lvl="1" algn="l">
              <a:buFont typeface="Wingdings" pitchFamily="2" charset="2"/>
              <a:buChar char="Ø"/>
            </a:pPr>
            <a:r>
              <a:rPr lang="en-US" dirty="0" smtClean="0">
                <a:solidFill>
                  <a:schemeClr val="tx1"/>
                </a:solidFill>
              </a:rPr>
              <a:t>Indiana</a:t>
            </a:r>
            <a:endParaRPr lang="en-US" dirty="0">
              <a:solidFill>
                <a:schemeClr val="tx1"/>
              </a:solidFill>
            </a:endParaRPr>
          </a:p>
        </p:txBody>
      </p:sp>
      <p:sp>
        <p:nvSpPr>
          <p:cNvPr id="4" name="Subtitle 2"/>
          <p:cNvSpPr txBox="1">
            <a:spLocks/>
          </p:cNvSpPr>
          <p:nvPr/>
        </p:nvSpPr>
        <p:spPr>
          <a:xfrm>
            <a:off x="4800600" y="2133600"/>
            <a:ext cx="3886200" cy="3733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Main features</a:t>
            </a:r>
          </a:p>
          <a:p>
            <a:pPr marL="457200" marR="0" lvl="1"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effectLst/>
                <a:uLnTx/>
                <a:uFillTx/>
                <a:latin typeface="+mn-lt"/>
                <a:ea typeface="+mn-ea"/>
                <a:cs typeface="+mn-cs"/>
              </a:rPr>
              <a:t>Trail by jury</a:t>
            </a:r>
          </a:p>
          <a:p>
            <a:pPr marL="457200" marR="0" lvl="1"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effectLst/>
                <a:uLnTx/>
                <a:uFillTx/>
                <a:latin typeface="+mn-lt"/>
                <a:ea typeface="+mn-ea"/>
                <a:cs typeface="+mn-cs"/>
              </a:rPr>
              <a:t>Prohibition slavery</a:t>
            </a:r>
          </a:p>
          <a:p>
            <a:pPr marL="457200" marR="0" lvl="1"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effectLst/>
                <a:uLnTx/>
                <a:uFillTx/>
                <a:latin typeface="+mn-lt"/>
                <a:ea typeface="+mn-ea"/>
                <a:cs typeface="+mn-cs"/>
              </a:rPr>
              <a:t>Freedom of religion</a:t>
            </a:r>
          </a:p>
          <a:p>
            <a:pPr marL="457200" marR="0" lvl="1"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effectLst/>
                <a:uLnTx/>
                <a:uFillTx/>
                <a:latin typeface="+mn-lt"/>
                <a:ea typeface="+mn-ea"/>
                <a:cs typeface="+mn-cs"/>
              </a:rPr>
              <a:t>Public education</a:t>
            </a:r>
          </a:p>
        </p:txBody>
      </p:sp>
      <p:pic>
        <p:nvPicPr>
          <p:cNvPr id="33794" name="Picture 2" descr="http://4thtrialbyjury.wikispaces.com/file/view/Purple.jpg/58407956/Purple.jpg"/>
          <p:cNvPicPr>
            <a:picLocks noChangeAspect="1" noChangeArrowheads="1"/>
          </p:cNvPicPr>
          <p:nvPr/>
        </p:nvPicPr>
        <p:blipFill>
          <a:blip r:embed="rId2" cstate="print"/>
          <a:srcRect/>
          <a:stretch>
            <a:fillRect/>
          </a:stretch>
        </p:blipFill>
        <p:spPr bwMode="auto">
          <a:xfrm>
            <a:off x="457200" y="5105400"/>
            <a:ext cx="1481138" cy="1449746"/>
          </a:xfrm>
          <a:prstGeom prst="rect">
            <a:avLst/>
          </a:prstGeom>
          <a:noFill/>
        </p:spPr>
      </p:pic>
      <p:pic>
        <p:nvPicPr>
          <p:cNvPr id="33796" name="Picture 4" descr="http://explorehumanrights.coe.int/wp-content/uploads/2010/10/laconventionsimplifiee_esclavage_slavery.jpg"/>
          <p:cNvPicPr>
            <a:picLocks noChangeAspect="1" noChangeArrowheads="1"/>
          </p:cNvPicPr>
          <p:nvPr/>
        </p:nvPicPr>
        <p:blipFill>
          <a:blip r:embed="rId3" cstate="print"/>
          <a:srcRect/>
          <a:stretch>
            <a:fillRect/>
          </a:stretch>
        </p:blipFill>
        <p:spPr bwMode="auto">
          <a:xfrm>
            <a:off x="2438400" y="5257800"/>
            <a:ext cx="1905000" cy="1152751"/>
          </a:xfrm>
          <a:prstGeom prst="rect">
            <a:avLst/>
          </a:prstGeom>
          <a:noFill/>
        </p:spPr>
      </p:pic>
      <p:pic>
        <p:nvPicPr>
          <p:cNvPr id="33798" name="Picture 6" descr="http://3.bp.blogspot.com/-IgQvLw42IF4/TwoEF6R_d2I/AAAAAAAACY4/430XPnh61pY/s1600/Religious_freedom+%25281%2529.png"/>
          <p:cNvPicPr>
            <a:picLocks noChangeAspect="1" noChangeArrowheads="1"/>
          </p:cNvPicPr>
          <p:nvPr/>
        </p:nvPicPr>
        <p:blipFill>
          <a:blip r:embed="rId4" cstate="print"/>
          <a:srcRect/>
          <a:stretch>
            <a:fillRect/>
          </a:stretch>
        </p:blipFill>
        <p:spPr bwMode="auto">
          <a:xfrm>
            <a:off x="4876800" y="4876800"/>
            <a:ext cx="1600200" cy="1600200"/>
          </a:xfrm>
          <a:prstGeom prst="rect">
            <a:avLst/>
          </a:prstGeom>
          <a:noFill/>
        </p:spPr>
      </p:pic>
      <p:pic>
        <p:nvPicPr>
          <p:cNvPr id="33800" name="Picture 8" descr="http://www.cincinnatusassoc.org/content_images/2/Graduate.jpg"/>
          <p:cNvPicPr>
            <a:picLocks noChangeAspect="1" noChangeArrowheads="1"/>
          </p:cNvPicPr>
          <p:nvPr/>
        </p:nvPicPr>
        <p:blipFill>
          <a:blip r:embed="rId5" cstate="print"/>
          <a:srcRect/>
          <a:stretch>
            <a:fillRect/>
          </a:stretch>
        </p:blipFill>
        <p:spPr bwMode="auto">
          <a:xfrm>
            <a:off x="6858000" y="5207000"/>
            <a:ext cx="1600200" cy="1386840"/>
          </a:xfrm>
          <a:prstGeom prst="rect">
            <a:avLst/>
          </a:prstGeom>
          <a:noFill/>
        </p:spPr>
      </p:pic>
      <p:sp>
        <p:nvSpPr>
          <p:cNvPr id="11" name="Subtitle 2"/>
          <p:cNvSpPr txBox="1">
            <a:spLocks/>
          </p:cNvSpPr>
          <p:nvPr/>
        </p:nvSpPr>
        <p:spPr>
          <a:xfrm>
            <a:off x="228600" y="1066800"/>
            <a:ext cx="82296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dirty="0" smtClean="0">
                <a:solidFill>
                  <a:schemeClr val="tx1"/>
                </a:solidFill>
              </a:rPr>
              <a:t>By creating States out of these Territories the U.S. Government could now set rules and boundaries </a:t>
            </a:r>
            <a:endParaRPr lang="en-US" dirty="0">
              <a:solidFill>
                <a:schemeClr val="tx1"/>
              </a:solidFill>
            </a:endParaRPr>
          </a:p>
        </p:txBody>
      </p:sp>
    </p:spTree>
    <p:extLst>
      <p:ext uri="{BB962C8B-B14F-4D97-AF65-F5344CB8AC3E}">
        <p14:creationId xmlns:p14="http://schemas.microsoft.com/office/powerpoint/2010/main" val="3767941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U.S. separates from Britain</a:t>
            </a:r>
            <a:endParaRPr lang="en-US" dirty="0"/>
          </a:p>
        </p:txBody>
      </p:sp>
      <p:sp>
        <p:nvSpPr>
          <p:cNvPr id="3" name="Content Placeholder 2"/>
          <p:cNvSpPr>
            <a:spLocks noGrp="1"/>
          </p:cNvSpPr>
          <p:nvPr>
            <p:ph idx="1"/>
          </p:nvPr>
        </p:nvSpPr>
        <p:spPr>
          <a:xfrm>
            <a:off x="76200" y="685800"/>
            <a:ext cx="8991600" cy="6096000"/>
          </a:xfrm>
        </p:spPr>
        <p:txBody>
          <a:bodyPr>
            <a:normAutofit fontScale="85000" lnSpcReduction="10000"/>
          </a:bodyPr>
          <a:lstStyle/>
          <a:p>
            <a:pPr marL="0" indent="0" algn="ctr">
              <a:buNone/>
            </a:pPr>
            <a:r>
              <a:rPr lang="en-US" dirty="0" smtClean="0"/>
              <a:t>LOYALTY??? </a:t>
            </a:r>
          </a:p>
          <a:p>
            <a:r>
              <a:rPr lang="en-US" dirty="0" smtClean="0"/>
              <a:t>It’s been many generations since the British first came to American. American Colonist no longer saw themselves as British. They saw themselves as “Virginians, New Yorker, etc.</a:t>
            </a:r>
          </a:p>
          <a:p>
            <a:pPr marL="0" indent="0">
              <a:buNone/>
            </a:pPr>
            <a:endParaRPr lang="en-US" b="1" u="sng" dirty="0" smtClean="0"/>
          </a:p>
          <a:p>
            <a:pPr marL="0" indent="0">
              <a:buNone/>
            </a:pPr>
            <a:r>
              <a:rPr lang="en-US" b="1" u="sng" dirty="0" smtClean="0"/>
              <a:t>Major cause of the Revolutionary War:</a:t>
            </a:r>
          </a:p>
          <a:p>
            <a:pPr marL="0" indent="0" algn="ctr">
              <a:buNone/>
            </a:pPr>
            <a:r>
              <a:rPr lang="en-US" dirty="0" smtClean="0"/>
              <a:t>“</a:t>
            </a:r>
            <a:r>
              <a:rPr lang="en-US" b="1" dirty="0"/>
              <a:t>No Taxation Without </a:t>
            </a:r>
            <a:r>
              <a:rPr lang="en-US" b="1" dirty="0" smtClean="0"/>
              <a:t>Representation”</a:t>
            </a:r>
          </a:p>
          <a:p>
            <a:pPr marL="0" indent="0">
              <a:buNone/>
            </a:pPr>
            <a:r>
              <a:rPr lang="en-US" dirty="0" smtClean="0"/>
              <a:t>The American Colonist were under the control of King George III and the British Parliament. The Colonist did not have representation in the British Parliament so </a:t>
            </a:r>
            <a:r>
              <a:rPr lang="en-US" dirty="0"/>
              <a:t>m</a:t>
            </a:r>
            <a:r>
              <a:rPr lang="en-US" dirty="0" smtClean="0"/>
              <a:t>any believed that since they were </a:t>
            </a:r>
            <a:r>
              <a:rPr lang="en-US" dirty="0"/>
              <a:t>not directly represented in the </a:t>
            </a:r>
            <a:r>
              <a:rPr lang="en-US" dirty="0" smtClean="0"/>
              <a:t>Parliament </a:t>
            </a:r>
            <a:r>
              <a:rPr lang="en-US" dirty="0"/>
              <a:t>any laws it passed affecting the </a:t>
            </a:r>
            <a:r>
              <a:rPr lang="en-US" dirty="0" smtClean="0"/>
              <a:t>colonists were </a:t>
            </a:r>
            <a:r>
              <a:rPr lang="en-US" dirty="0"/>
              <a:t>illegal under the Bill of Rights 1689, and were </a:t>
            </a:r>
            <a:r>
              <a:rPr lang="en-US" dirty="0" smtClean="0"/>
              <a:t>denied </a:t>
            </a:r>
            <a:r>
              <a:rPr lang="en-US" dirty="0"/>
              <a:t>of their rights as Englishmen</a:t>
            </a:r>
            <a:r>
              <a:rPr lang="en-US" dirty="0" smtClean="0"/>
              <a:t>.</a:t>
            </a:r>
            <a:endParaRPr lang="en-US" dirty="0"/>
          </a:p>
        </p:txBody>
      </p:sp>
    </p:spTree>
    <p:extLst>
      <p:ext uri="{BB962C8B-B14F-4D97-AF65-F5344CB8AC3E}">
        <p14:creationId xmlns:p14="http://schemas.microsoft.com/office/powerpoint/2010/main" val="4490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563"/>
            <a:ext cx="7772400" cy="815637"/>
          </a:xfrm>
        </p:spPr>
        <p:txBody>
          <a:bodyPr>
            <a:normAutofit fontScale="90000"/>
          </a:bodyPr>
          <a:lstStyle/>
          <a:p>
            <a:r>
              <a:rPr lang="en-US" dirty="0" smtClean="0"/>
              <a:t>The Northwest Ordinance </a:t>
            </a:r>
            <a:r>
              <a:rPr lang="en-US" dirty="0"/>
              <a:t>of 1787 </a:t>
            </a:r>
          </a:p>
        </p:txBody>
      </p:sp>
      <p:pic>
        <p:nvPicPr>
          <p:cNvPr id="6" name="Picture 5"/>
          <p:cNvPicPr>
            <a:picLocks noChangeAspect="1"/>
          </p:cNvPicPr>
          <p:nvPr/>
        </p:nvPicPr>
        <p:blipFill>
          <a:blip r:embed="rId2"/>
          <a:stretch>
            <a:fillRect/>
          </a:stretch>
        </p:blipFill>
        <p:spPr>
          <a:xfrm>
            <a:off x="4959627" y="2438400"/>
            <a:ext cx="4166819" cy="4419600"/>
          </a:xfrm>
          <a:prstGeom prst="rect">
            <a:avLst/>
          </a:prstGeom>
        </p:spPr>
      </p:pic>
      <p:sp>
        <p:nvSpPr>
          <p:cNvPr id="3" name="TextBox 2"/>
          <p:cNvSpPr txBox="1"/>
          <p:nvPr/>
        </p:nvSpPr>
        <p:spPr>
          <a:xfrm>
            <a:off x="76201" y="2743200"/>
            <a:ext cx="4876800" cy="3046988"/>
          </a:xfrm>
          <a:prstGeom prst="rect">
            <a:avLst/>
          </a:prstGeom>
          <a:noFill/>
        </p:spPr>
        <p:txBody>
          <a:bodyPr wrap="square" rtlCol="0">
            <a:spAutoFit/>
          </a:bodyPr>
          <a:lstStyle/>
          <a:p>
            <a:r>
              <a:rPr lang="en-US" sz="3200" dirty="0" smtClean="0"/>
              <a:t>The Northwest Ordinance described how these new lands were to be governed. It was important because it set a pattern for orderly growth of the United States</a:t>
            </a:r>
            <a:endParaRPr lang="en-US" sz="3200" dirty="0"/>
          </a:p>
        </p:txBody>
      </p:sp>
      <p:sp>
        <p:nvSpPr>
          <p:cNvPr id="4" name="TextBox 3"/>
          <p:cNvSpPr txBox="1"/>
          <p:nvPr/>
        </p:nvSpPr>
        <p:spPr>
          <a:xfrm>
            <a:off x="152400" y="1295400"/>
            <a:ext cx="6934200" cy="584776"/>
          </a:xfrm>
          <a:prstGeom prst="rect">
            <a:avLst/>
          </a:prstGeom>
          <a:noFill/>
        </p:spPr>
        <p:txBody>
          <a:bodyPr wrap="square" rtlCol="0">
            <a:spAutoFit/>
          </a:bodyPr>
          <a:lstStyle/>
          <a:p>
            <a:r>
              <a:rPr lang="en-US" sz="3200" dirty="0" smtClean="0"/>
              <a:t>How did the U.S. control Migration?</a:t>
            </a:r>
            <a:endParaRPr lang="en-US" sz="3200" dirty="0"/>
          </a:p>
        </p:txBody>
      </p:sp>
    </p:spTree>
    <p:extLst>
      <p:ext uri="{BB962C8B-B14F-4D97-AF65-F5344CB8AC3E}">
        <p14:creationId xmlns:p14="http://schemas.microsoft.com/office/powerpoint/2010/main" val="4210073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Shays’ Rebellion</a:t>
            </a:r>
            <a:endParaRPr lang="en-US" dirty="0"/>
          </a:p>
        </p:txBody>
      </p:sp>
      <p:sp>
        <p:nvSpPr>
          <p:cNvPr id="3" name="Content Placeholder 2"/>
          <p:cNvSpPr>
            <a:spLocks noGrp="1"/>
          </p:cNvSpPr>
          <p:nvPr>
            <p:ph idx="1"/>
          </p:nvPr>
        </p:nvSpPr>
        <p:spPr>
          <a:xfrm>
            <a:off x="152400" y="914400"/>
            <a:ext cx="8915400" cy="5791200"/>
          </a:xfrm>
        </p:spPr>
        <p:txBody>
          <a:bodyPr>
            <a:normAutofit fontScale="77500" lnSpcReduction="20000"/>
          </a:bodyPr>
          <a:lstStyle/>
          <a:p>
            <a:pPr marL="0" indent="0">
              <a:buNone/>
            </a:pPr>
            <a:r>
              <a:rPr lang="en-US" dirty="0"/>
              <a:t>Under </a:t>
            </a:r>
            <a:r>
              <a:rPr lang="en-US" dirty="0" smtClean="0"/>
              <a:t>the Article of Confederation the National government tried to collected taxes from the States to pay the soldiers who fought in the Revolutionary war. Many of the States refused and the soldiers could not be paid. Many of the former soldiers had trouble taking care of their families and many of them lost their farms due to debt they couldn’t pay.</a:t>
            </a:r>
          </a:p>
          <a:p>
            <a:pPr marL="0" indent="0">
              <a:buNone/>
            </a:pPr>
            <a:endParaRPr lang="en-US" dirty="0"/>
          </a:p>
          <a:p>
            <a:pPr marL="0" indent="0">
              <a:buNone/>
            </a:pPr>
            <a:r>
              <a:rPr lang="en-US" dirty="0" smtClean="0"/>
              <a:t>In January 1787 Daniel Shays organized a rebellion with other farmers that felt the same way he did. </a:t>
            </a:r>
          </a:p>
          <a:p>
            <a:pPr marL="0" indent="0">
              <a:buNone/>
            </a:pPr>
            <a:endParaRPr lang="en-US" dirty="0"/>
          </a:p>
          <a:p>
            <a:pPr marL="0" indent="0">
              <a:buNone/>
            </a:pPr>
            <a:r>
              <a:rPr lang="en-US" dirty="0" smtClean="0"/>
              <a:t>Armed farmer stormed courthouses all over Massachusetts and wouldn’t let the judges in to the buildings and they tried to take over the Federal arsenal where weapons were kept.</a:t>
            </a:r>
          </a:p>
          <a:p>
            <a:pPr marL="0" indent="0">
              <a:buNone/>
            </a:pPr>
            <a:endParaRPr lang="en-US" dirty="0" smtClean="0"/>
          </a:p>
          <a:p>
            <a:pPr marL="0" indent="0">
              <a:buNone/>
            </a:pPr>
            <a:r>
              <a:rPr lang="en-US" dirty="0" smtClean="0"/>
              <a:t>A </a:t>
            </a:r>
            <a:r>
              <a:rPr lang="en-US" dirty="0"/>
              <a:t>S</a:t>
            </a:r>
            <a:r>
              <a:rPr lang="en-US" dirty="0" smtClean="0"/>
              <a:t>tate Militia eventually had to put down Shays’ Rebellion. Over all Four men were killed, many others were wounded and others went to jail.</a:t>
            </a:r>
            <a:endParaRPr lang="en-US" dirty="0"/>
          </a:p>
        </p:txBody>
      </p:sp>
    </p:spTree>
    <p:extLst>
      <p:ext uri="{BB962C8B-B14F-4D97-AF65-F5344CB8AC3E}">
        <p14:creationId xmlns:p14="http://schemas.microsoft.com/office/powerpoint/2010/main" val="23624127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Shays’ Rebellion</a:t>
            </a:r>
            <a:endParaRPr lang="en-US" dirty="0"/>
          </a:p>
        </p:txBody>
      </p:sp>
      <p:sp>
        <p:nvSpPr>
          <p:cNvPr id="3" name="Content Placeholder 2"/>
          <p:cNvSpPr>
            <a:spLocks noGrp="1"/>
          </p:cNvSpPr>
          <p:nvPr>
            <p:ph idx="1"/>
          </p:nvPr>
        </p:nvSpPr>
        <p:spPr>
          <a:xfrm>
            <a:off x="152400" y="914400"/>
            <a:ext cx="8915400" cy="5791200"/>
          </a:xfrm>
        </p:spPr>
        <p:txBody>
          <a:bodyPr>
            <a:normAutofit fontScale="92500" lnSpcReduction="10000"/>
          </a:bodyPr>
          <a:lstStyle/>
          <a:p>
            <a:pPr marL="0" indent="0">
              <a:buNone/>
            </a:pPr>
            <a:r>
              <a:rPr lang="en-US" dirty="0" smtClean="0"/>
              <a:t>Shay’s rebellion taught the national government that things needed to change the way they were done. </a:t>
            </a:r>
          </a:p>
          <a:p>
            <a:pPr marL="0" indent="0">
              <a:buNone/>
            </a:pPr>
            <a:endParaRPr lang="en-US" sz="1100" dirty="0" smtClean="0"/>
          </a:p>
          <a:p>
            <a:r>
              <a:rPr lang="en-US" dirty="0" smtClean="0"/>
              <a:t>National Government could not TAX States, there for could not pay for an Army, each state was on their own.</a:t>
            </a:r>
          </a:p>
          <a:p>
            <a:pPr marL="0" indent="0">
              <a:buNone/>
            </a:pPr>
            <a:endParaRPr lang="en-US" sz="1100" dirty="0" smtClean="0"/>
          </a:p>
          <a:p>
            <a:r>
              <a:rPr lang="en-US" dirty="0" smtClean="0"/>
              <a:t>How does the National Government put down a Rebellion, an attack or War? Under the Article of Conf. each state was on their own.</a:t>
            </a:r>
          </a:p>
          <a:p>
            <a:pPr marL="0" indent="0">
              <a:buNone/>
            </a:pPr>
            <a:endParaRPr lang="en-US" dirty="0"/>
          </a:p>
          <a:p>
            <a:pPr marL="0" indent="0">
              <a:buNone/>
            </a:pPr>
            <a:r>
              <a:rPr lang="en-US" dirty="0" smtClean="0"/>
              <a:t>Shays’ Rebellion help lead the drafting of the U.S. Constitution.</a:t>
            </a:r>
          </a:p>
        </p:txBody>
      </p:sp>
    </p:spTree>
    <p:extLst>
      <p:ext uri="{BB962C8B-B14F-4D97-AF65-F5344CB8AC3E}">
        <p14:creationId xmlns:p14="http://schemas.microsoft.com/office/powerpoint/2010/main" val="3037418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fontScale="90000"/>
          </a:bodyPr>
          <a:lstStyle/>
          <a:p>
            <a:r>
              <a:rPr lang="en-US" dirty="0" smtClean="0"/>
              <a:t>Governments Vocabulary</a:t>
            </a:r>
            <a:endParaRPr lang="en-US" dirty="0"/>
          </a:p>
        </p:txBody>
      </p:sp>
      <p:sp>
        <p:nvSpPr>
          <p:cNvPr id="3" name="Subtitle 2"/>
          <p:cNvSpPr>
            <a:spLocks noGrp="1"/>
          </p:cNvSpPr>
          <p:nvPr>
            <p:ph type="subTitle" idx="1"/>
          </p:nvPr>
        </p:nvSpPr>
        <p:spPr>
          <a:xfrm>
            <a:off x="609600" y="1828800"/>
            <a:ext cx="7924800" cy="4114800"/>
          </a:xfrm>
        </p:spPr>
        <p:txBody>
          <a:bodyPr/>
          <a:lstStyle/>
          <a:p>
            <a:pPr algn="l"/>
            <a:endParaRPr lang="en-US" dirty="0" smtClean="0"/>
          </a:p>
          <a:p>
            <a:pPr algn="l">
              <a:buFont typeface="Arial" pitchFamily="34" charset="0"/>
              <a:buChar char="•"/>
            </a:pPr>
            <a:endParaRPr lang="en-US" dirty="0"/>
          </a:p>
        </p:txBody>
      </p:sp>
      <p:sp>
        <p:nvSpPr>
          <p:cNvPr id="4" name="Content Placeholder 2"/>
          <p:cNvSpPr txBox="1">
            <a:spLocks/>
          </p:cNvSpPr>
          <p:nvPr/>
        </p:nvSpPr>
        <p:spPr>
          <a:xfrm>
            <a:off x="228600" y="1447800"/>
            <a:ext cx="8534400" cy="5029200"/>
          </a:xfrm>
          <a:prstGeom prst="rect">
            <a:avLst/>
          </a:prstGeom>
        </p:spPr>
        <p:txBody>
          <a:bodyPr vert="horz" lIns="91440" tIns="45720" rIns="91440" bIns="45720" rtlCol="0">
            <a:normAutofit/>
          </a:bodyPr>
          <a:lstStyle/>
          <a:p>
            <a:pPr>
              <a:spcBef>
                <a:spcPct val="20000"/>
              </a:spcBef>
              <a:defRPr/>
            </a:pPr>
            <a:r>
              <a:rPr lang="en-US" sz="3200" b="1" u="sng" dirty="0" smtClean="0"/>
              <a:t>Republic</a:t>
            </a:r>
            <a:r>
              <a:rPr lang="en-US" sz="3200" b="1" dirty="0" smtClean="0"/>
              <a:t>: </a:t>
            </a:r>
            <a:r>
              <a:rPr lang="en-US" sz="3200" dirty="0"/>
              <a:t>Government in which citizens rule through their elected </a:t>
            </a:r>
            <a:r>
              <a:rPr lang="en-US" sz="3200" dirty="0" smtClean="0"/>
              <a:t>representatives </a:t>
            </a:r>
          </a:p>
          <a:p>
            <a:pPr marL="457200" indent="-457200">
              <a:spcBef>
                <a:spcPct val="20000"/>
              </a:spcBef>
              <a:buFont typeface="Arial"/>
              <a:buChar char="•"/>
              <a:defRPr/>
            </a:pPr>
            <a:r>
              <a:rPr lang="en-US" sz="3200" dirty="0" smtClean="0"/>
              <a:t>Representative </a:t>
            </a:r>
            <a:r>
              <a:rPr lang="en-US" sz="3200" dirty="0"/>
              <a:t>democracy</a:t>
            </a:r>
            <a:endParaRPr lang="en-US" sz="3200" b="1" dirty="0"/>
          </a:p>
          <a:p>
            <a:pPr marL="0" marR="0" lvl="0" indent="0" defTabSz="914400" rtl="0" eaLnBrk="1" fontAlgn="auto" latinLnBrk="0" hangingPunct="1">
              <a:lnSpc>
                <a:spcPct val="100000"/>
              </a:lnSpc>
              <a:spcBef>
                <a:spcPct val="20000"/>
              </a:spcBef>
              <a:spcAft>
                <a:spcPts val="0"/>
              </a:spcAft>
              <a:buClrTx/>
              <a:buSzTx/>
              <a:tabLst/>
              <a:defRPr/>
            </a:pPr>
            <a:endParaRPr lang="en-US" sz="3200" b="1" dirty="0"/>
          </a:p>
          <a:p>
            <a:pPr>
              <a:spcBef>
                <a:spcPct val="20000"/>
              </a:spcBef>
              <a:defRPr/>
            </a:pPr>
            <a:r>
              <a:rPr kumimoji="0" lang="en-US" sz="3200" b="1" i="0" u="sng" strike="noStrike" kern="1200" cap="none" spc="0" normalizeH="0" baseline="0" noProof="0" dirty="0" smtClean="0">
                <a:ln>
                  <a:noFill/>
                </a:ln>
                <a:effectLst/>
                <a:uLnTx/>
                <a:uFillTx/>
                <a:latin typeface="+mn-lt"/>
                <a:ea typeface="+mn-ea"/>
                <a:cs typeface="+mn-cs"/>
              </a:rPr>
              <a:t>Democracy</a:t>
            </a:r>
            <a:r>
              <a:rPr kumimoji="0" lang="en-US" sz="3200" b="1" i="0" u="none" strike="noStrike" kern="1200" cap="none" spc="0" normalizeH="0" baseline="0" noProof="0" dirty="0" smtClean="0">
                <a:ln>
                  <a:noFill/>
                </a:ln>
                <a:effectLst/>
                <a:uLnTx/>
                <a:uFillTx/>
                <a:latin typeface="+mn-lt"/>
                <a:ea typeface="+mn-ea"/>
                <a:cs typeface="+mn-cs"/>
              </a:rPr>
              <a:t>: </a:t>
            </a:r>
            <a:r>
              <a:rPr lang="en-US" sz="3200" dirty="0"/>
              <a:t>All People vote to make </a:t>
            </a:r>
            <a:r>
              <a:rPr lang="en-US" sz="3200" dirty="0" smtClean="0"/>
              <a:t>discussions</a:t>
            </a:r>
          </a:p>
          <a:p>
            <a:pPr marL="457200" indent="-457200">
              <a:spcBef>
                <a:spcPct val="20000"/>
              </a:spcBef>
              <a:buFont typeface="Arial"/>
              <a:buChar char="•"/>
              <a:defRPr/>
            </a:pPr>
            <a:r>
              <a:rPr kumimoji="0" lang="en-US" sz="2800" b="0" i="0" u="none" strike="noStrike" kern="1200" cap="none" spc="0" normalizeH="0" baseline="0" noProof="0" dirty="0" smtClean="0">
                <a:ln>
                  <a:noFill/>
                </a:ln>
                <a:effectLst/>
                <a:uLnTx/>
                <a:uFillTx/>
                <a:latin typeface="+mn-lt"/>
                <a:ea typeface="+mn-ea"/>
                <a:cs typeface="+mn-cs"/>
              </a:rPr>
              <a:t>Authority rests with the people</a:t>
            </a:r>
            <a:endParaRPr lang="en-US" sz="2800" dirty="0"/>
          </a:p>
          <a:p>
            <a:pPr>
              <a:spcBef>
                <a:spcPct val="20000"/>
              </a:spcBef>
              <a:defRPr/>
            </a:pPr>
            <a:endParaRPr kumimoji="0" lang="en-US" sz="2800" b="0" i="0" u="none" strike="noStrike" kern="1200" cap="none" spc="0" normalizeH="0" baseline="0" noProof="0" dirty="0" smtClean="0">
              <a:ln>
                <a:noFill/>
              </a:ln>
              <a:effectLst/>
              <a:uLnTx/>
              <a:uFillTx/>
              <a:latin typeface="+mn-lt"/>
              <a:ea typeface="+mn-ea"/>
              <a:cs typeface="+mn-cs"/>
            </a:endParaRPr>
          </a:p>
          <a:p>
            <a:pPr>
              <a:spcBef>
                <a:spcPct val="20000"/>
              </a:spcBef>
              <a:defRPr/>
            </a:pPr>
            <a:r>
              <a:rPr lang="en-US" sz="3200" b="1" u="sng" dirty="0" smtClean="0"/>
              <a:t>Popular Sovereignty</a:t>
            </a:r>
            <a:r>
              <a:rPr lang="en-US" sz="3200" dirty="0" smtClean="0"/>
              <a:t>: The Right to vote for or against issues.</a:t>
            </a:r>
            <a:endParaRPr kumimoji="0" lang="en-US" sz="3200" b="0" i="0" u="none" strike="noStrike" kern="1200" cap="none" spc="0" normalizeH="0" baseline="0" noProof="0" dirty="0" smtClean="0">
              <a:ln>
                <a:noFill/>
              </a:ln>
              <a:effectLst/>
              <a:uLnTx/>
              <a:uFillTx/>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6096000" cy="1524000"/>
          </a:xfrm>
        </p:spPr>
        <p:txBody>
          <a:bodyPr/>
          <a:lstStyle/>
          <a:p>
            <a:r>
              <a:rPr lang="en-US" dirty="0" smtClean="0"/>
              <a:t>U.S. Constitution</a:t>
            </a:r>
            <a:endParaRPr lang="en-US" dirty="0"/>
          </a:p>
        </p:txBody>
      </p:sp>
      <p:sp>
        <p:nvSpPr>
          <p:cNvPr id="3" name="Subtitle 2"/>
          <p:cNvSpPr>
            <a:spLocks noGrp="1"/>
          </p:cNvSpPr>
          <p:nvPr>
            <p:ph type="subTitle" idx="1"/>
          </p:nvPr>
        </p:nvSpPr>
        <p:spPr>
          <a:xfrm>
            <a:off x="457200" y="1905000"/>
            <a:ext cx="8077200" cy="4724400"/>
          </a:xfrm>
        </p:spPr>
        <p:txBody>
          <a:bodyPr>
            <a:normAutofit fontScale="85000" lnSpcReduction="10000"/>
          </a:bodyPr>
          <a:lstStyle/>
          <a:p>
            <a:pPr algn="l">
              <a:buFont typeface="Wingdings" pitchFamily="2" charset="2"/>
              <a:buChar char="Ø"/>
            </a:pPr>
            <a:r>
              <a:rPr lang="en-US" dirty="0" smtClean="0">
                <a:solidFill>
                  <a:schemeClr val="tx1"/>
                </a:solidFill>
              </a:rPr>
              <a:t>U.S. Constitution</a:t>
            </a:r>
          </a:p>
          <a:p>
            <a:pPr lvl="1" algn="l">
              <a:buFont typeface="Wingdings" pitchFamily="2" charset="2"/>
              <a:buChar char="Ø"/>
            </a:pPr>
            <a:r>
              <a:rPr lang="en-US" dirty="0" smtClean="0">
                <a:solidFill>
                  <a:schemeClr val="tx1"/>
                </a:solidFill>
              </a:rPr>
              <a:t>“Supreme Law of the Land”  </a:t>
            </a:r>
          </a:p>
          <a:p>
            <a:pPr lvl="1" algn="l">
              <a:buFont typeface="Wingdings" pitchFamily="2" charset="2"/>
              <a:buChar char="Ø"/>
            </a:pPr>
            <a:r>
              <a:rPr lang="en-US" dirty="0" smtClean="0">
                <a:solidFill>
                  <a:schemeClr val="tx1"/>
                </a:solidFill>
              </a:rPr>
              <a:t>7,000 words</a:t>
            </a:r>
          </a:p>
          <a:p>
            <a:pPr algn="l">
              <a:buFont typeface="Wingdings" pitchFamily="2" charset="2"/>
              <a:buChar char="Ø"/>
            </a:pPr>
            <a:r>
              <a:rPr lang="en-US" b="1" dirty="0" smtClean="0">
                <a:solidFill>
                  <a:schemeClr val="tx1"/>
                </a:solidFill>
              </a:rPr>
              <a:t>Preamble</a:t>
            </a:r>
          </a:p>
          <a:p>
            <a:pPr lvl="1" algn="l">
              <a:buFont typeface="Wingdings" pitchFamily="2" charset="2"/>
              <a:buChar char="Ø"/>
            </a:pPr>
            <a:r>
              <a:rPr lang="en-US" dirty="0" smtClean="0">
                <a:solidFill>
                  <a:schemeClr val="tx1"/>
                </a:solidFill>
              </a:rPr>
              <a:t>“We the people of the United States, in order to form a more perfect union, Establish Justice, Insure domestic Tranquility, provide for the common defense”</a:t>
            </a:r>
          </a:p>
          <a:p>
            <a:pPr algn="l">
              <a:buFont typeface="Wingdings" pitchFamily="2" charset="2"/>
              <a:buChar char="Ø"/>
            </a:pPr>
            <a:r>
              <a:rPr lang="en-US" b="1" dirty="0" smtClean="0">
                <a:solidFill>
                  <a:schemeClr val="tx1"/>
                </a:solidFill>
              </a:rPr>
              <a:t>Articles</a:t>
            </a:r>
          </a:p>
          <a:p>
            <a:pPr lvl="1" algn="l">
              <a:buFont typeface="Wingdings" pitchFamily="2" charset="2"/>
              <a:buChar char="Ø"/>
            </a:pPr>
            <a:r>
              <a:rPr lang="en-US" dirty="0" smtClean="0">
                <a:solidFill>
                  <a:schemeClr val="tx1"/>
                </a:solidFill>
              </a:rPr>
              <a:t>Seven areas of the constitution</a:t>
            </a:r>
          </a:p>
          <a:p>
            <a:pPr lvl="1" algn="l"/>
            <a:r>
              <a:rPr lang="en-US" dirty="0"/>
              <a:t>http://</a:t>
            </a:r>
            <a:r>
              <a:rPr lang="en-US" dirty="0" err="1"/>
              <a:t>study.com</a:t>
            </a:r>
            <a:r>
              <a:rPr lang="en-US" dirty="0"/>
              <a:t>/academy/lesson/division-of-powers-between-the-national-government-and-the-states.html</a:t>
            </a:r>
          </a:p>
        </p:txBody>
      </p:sp>
      <p:pic>
        <p:nvPicPr>
          <p:cNvPr id="32770" name="Picture 2" descr="http://api.ning.com/files/M9qdIQRkQybSq-EiVxC7UeIulVO3frF2Si17JVnUuy6sck-N-6Y-YoQfmFi6LpfuwCMiBOtVER8yaF5Wf-OcB6Gk2rY-NvQE/freecopyofusconstitution.jpg"/>
          <p:cNvPicPr>
            <a:picLocks noChangeAspect="1" noChangeArrowheads="1"/>
          </p:cNvPicPr>
          <p:nvPr/>
        </p:nvPicPr>
        <p:blipFill>
          <a:blip r:embed="rId2" cstate="print"/>
          <a:srcRect/>
          <a:stretch>
            <a:fillRect/>
          </a:stretch>
        </p:blipFill>
        <p:spPr bwMode="auto">
          <a:xfrm>
            <a:off x="6019800" y="304800"/>
            <a:ext cx="2828925" cy="18134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6705600" cy="1470025"/>
          </a:xfrm>
        </p:spPr>
        <p:txBody>
          <a:bodyPr/>
          <a:lstStyle/>
          <a:p>
            <a:r>
              <a:rPr lang="en-US" dirty="0" smtClean="0"/>
              <a:t>U.S. Constitution</a:t>
            </a:r>
            <a:endParaRPr lang="en-US" dirty="0"/>
          </a:p>
        </p:txBody>
      </p:sp>
      <p:sp>
        <p:nvSpPr>
          <p:cNvPr id="3" name="Subtitle 2"/>
          <p:cNvSpPr>
            <a:spLocks noGrp="1"/>
          </p:cNvSpPr>
          <p:nvPr>
            <p:ph type="subTitle" idx="1"/>
          </p:nvPr>
        </p:nvSpPr>
        <p:spPr>
          <a:xfrm>
            <a:off x="0" y="2438400"/>
            <a:ext cx="8077200" cy="4419600"/>
          </a:xfrm>
        </p:spPr>
        <p:txBody>
          <a:bodyPr>
            <a:normAutofit lnSpcReduction="10000"/>
          </a:bodyPr>
          <a:lstStyle/>
          <a:p>
            <a:pPr marL="457200" indent="-457200" algn="l">
              <a:buFont typeface="Arial"/>
              <a:buChar char="•"/>
            </a:pPr>
            <a:r>
              <a:rPr lang="en-US" b="1" dirty="0" smtClean="0">
                <a:solidFill>
                  <a:schemeClr val="tx1"/>
                </a:solidFill>
              </a:rPr>
              <a:t>Checks and Balances</a:t>
            </a:r>
          </a:p>
          <a:p>
            <a:pPr marL="914400" lvl="1" indent="-457200" algn="l">
              <a:buFont typeface="Arial"/>
              <a:buChar char="•"/>
            </a:pPr>
            <a:r>
              <a:rPr lang="en-US" dirty="0" smtClean="0">
                <a:solidFill>
                  <a:schemeClr val="tx1"/>
                </a:solidFill>
              </a:rPr>
              <a:t>Three branches not entirely separate nor completely independent</a:t>
            </a:r>
          </a:p>
          <a:p>
            <a:pPr marL="914400" lvl="1" indent="-457200" algn="l">
              <a:buFont typeface="Arial"/>
              <a:buChar char="•"/>
            </a:pPr>
            <a:r>
              <a:rPr lang="en-US" dirty="0" smtClean="0">
                <a:solidFill>
                  <a:schemeClr val="tx1"/>
                </a:solidFill>
              </a:rPr>
              <a:t>Each branch must answer to the other two branches</a:t>
            </a:r>
          </a:p>
          <a:p>
            <a:pPr marL="914400" lvl="1" indent="-457200" algn="l">
              <a:buFont typeface="Arial"/>
              <a:buChar char="•"/>
            </a:pPr>
            <a:r>
              <a:rPr lang="en-US" dirty="0" smtClean="0">
                <a:solidFill>
                  <a:schemeClr val="tx1"/>
                </a:solidFill>
              </a:rPr>
              <a:t>One branch can restrain the others</a:t>
            </a:r>
          </a:p>
          <a:p>
            <a:pPr lvl="1" algn="l"/>
            <a:endParaRPr lang="en-US" i="1" dirty="0" smtClean="0">
              <a:solidFill>
                <a:schemeClr val="tx1"/>
              </a:solidFill>
            </a:endParaRPr>
          </a:p>
          <a:p>
            <a:pPr lvl="1" algn="l"/>
            <a:r>
              <a:rPr lang="en-US" i="1" dirty="0" smtClean="0">
                <a:solidFill>
                  <a:schemeClr val="tx1"/>
                </a:solidFill>
              </a:rPr>
              <a:t>Example of Checks and Balances is the power to veto the President</a:t>
            </a:r>
          </a:p>
        </p:txBody>
      </p:sp>
      <p:pic>
        <p:nvPicPr>
          <p:cNvPr id="30722" name="Picture 2" descr="http://www.teachersdomain.org/assets/wgbh/midlit10/midlit10_img_splgovtgraphic/midlit10_img_splgovtgraphic.gif"/>
          <p:cNvPicPr>
            <a:picLocks noChangeAspect="1" noChangeArrowheads="1"/>
          </p:cNvPicPr>
          <p:nvPr/>
        </p:nvPicPr>
        <p:blipFill>
          <a:blip r:embed="rId2" cstate="print"/>
          <a:srcRect/>
          <a:stretch>
            <a:fillRect/>
          </a:stretch>
        </p:blipFill>
        <p:spPr bwMode="auto">
          <a:xfrm>
            <a:off x="6195852" y="-30629"/>
            <a:ext cx="2948148" cy="29262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1"/>
            <a:ext cx="7772400" cy="1143000"/>
          </a:xfrm>
        </p:spPr>
        <p:txBody>
          <a:bodyPr/>
          <a:lstStyle/>
          <a:p>
            <a:r>
              <a:rPr lang="en-US" dirty="0" smtClean="0"/>
              <a:t>U.S. Constitution</a:t>
            </a:r>
            <a:endParaRPr lang="en-US" dirty="0"/>
          </a:p>
        </p:txBody>
      </p:sp>
      <p:sp>
        <p:nvSpPr>
          <p:cNvPr id="3" name="Subtitle 2"/>
          <p:cNvSpPr>
            <a:spLocks noGrp="1"/>
          </p:cNvSpPr>
          <p:nvPr>
            <p:ph type="subTitle" idx="1"/>
          </p:nvPr>
        </p:nvSpPr>
        <p:spPr>
          <a:xfrm>
            <a:off x="152400" y="1066800"/>
            <a:ext cx="8839200" cy="5638800"/>
          </a:xfrm>
        </p:spPr>
        <p:txBody>
          <a:bodyPr>
            <a:normAutofit fontScale="77500" lnSpcReduction="20000"/>
          </a:bodyPr>
          <a:lstStyle/>
          <a:p>
            <a:pPr marL="457200" indent="-457200" algn="l">
              <a:buFont typeface="Arial"/>
              <a:buChar char="•"/>
            </a:pPr>
            <a:r>
              <a:rPr lang="en-US" b="1" dirty="0" smtClean="0">
                <a:solidFill>
                  <a:schemeClr val="tx1"/>
                </a:solidFill>
              </a:rPr>
              <a:t>Separation of powers</a:t>
            </a:r>
          </a:p>
          <a:p>
            <a:pPr marL="914400" lvl="1" indent="-457200" algn="l">
              <a:buFont typeface="Arial"/>
              <a:buChar char="•"/>
            </a:pPr>
            <a:r>
              <a:rPr lang="en-US" dirty="0" smtClean="0">
                <a:solidFill>
                  <a:schemeClr val="tx1"/>
                </a:solidFill>
              </a:rPr>
              <a:t>Basic powers distributed and separated among the three branches </a:t>
            </a:r>
          </a:p>
          <a:p>
            <a:pPr lvl="1" algn="l"/>
            <a:endParaRPr lang="en-US" sz="900" dirty="0" smtClean="0">
              <a:solidFill>
                <a:schemeClr val="tx1"/>
              </a:solidFill>
            </a:endParaRPr>
          </a:p>
          <a:p>
            <a:pPr marL="914400" lvl="1" indent="-457200" algn="l">
              <a:buFont typeface="Arial"/>
              <a:buChar char="•"/>
            </a:pPr>
            <a:r>
              <a:rPr lang="en-US" b="1" dirty="0" smtClean="0">
                <a:solidFill>
                  <a:schemeClr val="tx1"/>
                </a:solidFill>
              </a:rPr>
              <a:t>Legislative</a:t>
            </a:r>
            <a:r>
              <a:rPr lang="en-US" dirty="0" smtClean="0">
                <a:solidFill>
                  <a:schemeClr val="tx1"/>
                </a:solidFill>
              </a:rPr>
              <a:t>: Branch of government is associated with the United States</a:t>
            </a:r>
          </a:p>
          <a:p>
            <a:pPr marL="1371600" lvl="2" indent="-457200" algn="l">
              <a:buFont typeface="Arial"/>
              <a:buChar char="•"/>
            </a:pPr>
            <a:r>
              <a:rPr lang="en-US" dirty="0" smtClean="0">
                <a:solidFill>
                  <a:schemeClr val="tx1"/>
                </a:solidFill>
              </a:rPr>
              <a:t>Congress</a:t>
            </a:r>
            <a:endParaRPr lang="en-US" dirty="0">
              <a:solidFill>
                <a:schemeClr val="tx1"/>
              </a:solidFill>
            </a:endParaRPr>
          </a:p>
          <a:p>
            <a:pPr marL="1371600" lvl="2" indent="-457200" algn="l">
              <a:buFont typeface="Arial"/>
              <a:buChar char="•"/>
            </a:pPr>
            <a:r>
              <a:rPr lang="en-US" dirty="0" smtClean="0">
                <a:solidFill>
                  <a:schemeClr val="tx1"/>
                </a:solidFill>
              </a:rPr>
              <a:t>Senate</a:t>
            </a:r>
            <a:r>
              <a:rPr lang="en-US" dirty="0">
                <a:solidFill>
                  <a:schemeClr val="tx1"/>
                </a:solidFill>
              </a:rPr>
              <a:t>: House of </a:t>
            </a:r>
            <a:r>
              <a:rPr lang="en-US" dirty="0" smtClean="0">
                <a:solidFill>
                  <a:schemeClr val="tx1"/>
                </a:solidFill>
              </a:rPr>
              <a:t>Representatives</a:t>
            </a:r>
          </a:p>
          <a:p>
            <a:pPr lvl="2" algn="l"/>
            <a:endParaRPr lang="en-US" sz="1000" dirty="0" smtClean="0">
              <a:solidFill>
                <a:schemeClr val="tx1"/>
              </a:solidFill>
            </a:endParaRPr>
          </a:p>
          <a:p>
            <a:pPr marL="914400" lvl="1" indent="-457200" algn="l">
              <a:buFont typeface="Arial"/>
              <a:buChar char="•"/>
            </a:pPr>
            <a:r>
              <a:rPr lang="en-US" b="1" dirty="0" smtClean="0">
                <a:solidFill>
                  <a:schemeClr val="tx1"/>
                </a:solidFill>
              </a:rPr>
              <a:t>Executive</a:t>
            </a:r>
            <a:r>
              <a:rPr lang="en-US" dirty="0" smtClean="0">
                <a:solidFill>
                  <a:schemeClr val="tx1"/>
                </a:solidFill>
              </a:rPr>
              <a:t>: </a:t>
            </a:r>
            <a:r>
              <a:rPr lang="en-US" dirty="0">
                <a:solidFill>
                  <a:schemeClr val="tx1"/>
                </a:solidFill>
              </a:rPr>
              <a:t>Branch of government is associated with </a:t>
            </a:r>
            <a:r>
              <a:rPr lang="en-US" dirty="0" smtClean="0">
                <a:solidFill>
                  <a:schemeClr val="tx1"/>
                </a:solidFill>
              </a:rPr>
              <a:t>the White House</a:t>
            </a:r>
          </a:p>
          <a:p>
            <a:pPr marL="914400" lvl="1" indent="-457200" algn="l">
              <a:buFont typeface="Arial"/>
              <a:buChar char="•"/>
            </a:pPr>
            <a:endParaRPr lang="en-US" b="1" dirty="0">
              <a:solidFill>
                <a:schemeClr val="tx1"/>
              </a:solidFill>
            </a:endParaRPr>
          </a:p>
          <a:p>
            <a:pPr marL="914400" lvl="1" indent="-457200" algn="l">
              <a:buFont typeface="Arial"/>
              <a:buChar char="•"/>
            </a:pPr>
            <a:r>
              <a:rPr lang="en-US" b="1" dirty="0" smtClean="0">
                <a:solidFill>
                  <a:schemeClr val="tx1"/>
                </a:solidFill>
              </a:rPr>
              <a:t>Judicial</a:t>
            </a:r>
            <a:r>
              <a:rPr lang="en-US" dirty="0" smtClean="0">
                <a:solidFill>
                  <a:schemeClr val="tx1"/>
                </a:solidFill>
              </a:rPr>
              <a:t>: </a:t>
            </a:r>
            <a:r>
              <a:rPr lang="en-US" dirty="0">
                <a:solidFill>
                  <a:schemeClr val="tx1"/>
                </a:solidFill>
              </a:rPr>
              <a:t>Branch of government is associated with the </a:t>
            </a:r>
            <a:r>
              <a:rPr lang="en-US" dirty="0" smtClean="0">
                <a:solidFill>
                  <a:schemeClr val="tx1"/>
                </a:solidFill>
              </a:rPr>
              <a:t>Federal Court</a:t>
            </a:r>
          </a:p>
          <a:p>
            <a:pPr marL="1257300" lvl="2" indent="-342900" algn="l">
              <a:buFont typeface="Arial"/>
              <a:buChar char="•"/>
            </a:pPr>
            <a:endParaRPr lang="en-US" dirty="0" smtClean="0">
              <a:solidFill>
                <a:schemeClr val="tx1"/>
              </a:solidFill>
            </a:endParaRPr>
          </a:p>
          <a:p>
            <a:pPr marL="457200" indent="-457200" algn="l">
              <a:buFont typeface="Arial"/>
              <a:buChar char="•"/>
            </a:pPr>
            <a:r>
              <a:rPr lang="en-US" b="1" dirty="0" smtClean="0">
                <a:solidFill>
                  <a:schemeClr val="tx1"/>
                </a:solidFill>
              </a:rPr>
              <a:t>Judicial Review</a:t>
            </a:r>
          </a:p>
          <a:p>
            <a:pPr marL="914400" lvl="1" indent="-457200" algn="l">
              <a:buFont typeface="Arial"/>
              <a:buChar char="•"/>
            </a:pPr>
            <a:r>
              <a:rPr lang="en-US" dirty="0" smtClean="0">
                <a:solidFill>
                  <a:schemeClr val="tx1"/>
                </a:solidFill>
              </a:rPr>
              <a:t>The power of the Supreme court to rule government acts or laws unconstitutional</a:t>
            </a:r>
          </a:p>
          <a:p>
            <a:pPr marL="1257300" lvl="2" indent="-342900" algn="l">
              <a:buFont typeface="Arial"/>
              <a:buChar char="•"/>
            </a:pPr>
            <a:r>
              <a:rPr lang="en-US" dirty="0" smtClean="0">
                <a:solidFill>
                  <a:schemeClr val="tx1"/>
                </a:solidFill>
              </a:rPr>
              <a:t>Illegal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U.S. Constitution</a:t>
            </a:r>
            <a:endParaRPr lang="en-US" dirty="0"/>
          </a:p>
        </p:txBody>
      </p:sp>
      <p:sp>
        <p:nvSpPr>
          <p:cNvPr id="3" name="Subtitle 2"/>
          <p:cNvSpPr>
            <a:spLocks noGrp="1"/>
          </p:cNvSpPr>
          <p:nvPr>
            <p:ph type="subTitle" idx="1"/>
          </p:nvPr>
        </p:nvSpPr>
        <p:spPr>
          <a:xfrm>
            <a:off x="609600" y="1600200"/>
            <a:ext cx="7924800" cy="5029200"/>
          </a:xfrm>
        </p:spPr>
        <p:txBody>
          <a:bodyPr/>
          <a:lstStyle/>
          <a:p>
            <a:pPr algn="l"/>
            <a:r>
              <a:rPr lang="en-US" dirty="0" smtClean="0">
                <a:solidFill>
                  <a:schemeClr val="tx1"/>
                </a:solidFill>
              </a:rPr>
              <a:t>The constitution is not perfect, therefore we must modify when needed</a:t>
            </a:r>
          </a:p>
          <a:p>
            <a:pPr lvl="1" algn="l">
              <a:buFont typeface="Wingdings" pitchFamily="2" charset="2"/>
              <a:buChar char="Ø"/>
            </a:pPr>
            <a:r>
              <a:rPr lang="en-US" dirty="0" smtClean="0">
                <a:solidFill>
                  <a:schemeClr val="tx1"/>
                </a:solidFill>
              </a:rPr>
              <a:t>Amendments</a:t>
            </a:r>
          </a:p>
          <a:p>
            <a:pPr lvl="2" algn="l">
              <a:buFont typeface="Wingdings" pitchFamily="2" charset="2"/>
              <a:buChar char="Ø"/>
            </a:pPr>
            <a:r>
              <a:rPr lang="en-US" dirty="0" smtClean="0">
                <a:solidFill>
                  <a:schemeClr val="tx1"/>
                </a:solidFill>
              </a:rPr>
              <a:t>Amend: To </a:t>
            </a:r>
            <a:r>
              <a:rPr lang="en-US" dirty="0">
                <a:solidFill>
                  <a:schemeClr val="tx1"/>
                </a:solidFill>
              </a:rPr>
              <a:t>c</a:t>
            </a:r>
            <a:r>
              <a:rPr lang="en-US" dirty="0" smtClean="0">
                <a:solidFill>
                  <a:schemeClr val="tx1"/>
                </a:solidFill>
              </a:rPr>
              <a:t>hange or add</a:t>
            </a:r>
          </a:p>
          <a:p>
            <a:pPr lvl="2" algn="l">
              <a:buFont typeface="Wingdings" pitchFamily="2" charset="2"/>
              <a:buChar char="Ø"/>
            </a:pPr>
            <a:endParaRPr lang="en-US" dirty="0" smtClean="0">
              <a:solidFill>
                <a:schemeClr val="tx1"/>
              </a:solidFill>
            </a:endParaRPr>
          </a:p>
          <a:p>
            <a:pPr algn="l">
              <a:buFont typeface="Wingdings" pitchFamily="2" charset="2"/>
              <a:buChar char="Ø"/>
            </a:pPr>
            <a:r>
              <a:rPr lang="en-US" dirty="0" smtClean="0">
                <a:solidFill>
                  <a:schemeClr val="tx1"/>
                </a:solidFill>
              </a:rPr>
              <a:t>Amendments to the Constitution</a:t>
            </a:r>
          </a:p>
          <a:p>
            <a:pPr lvl="1" algn="l">
              <a:buFont typeface="Wingdings" pitchFamily="2" charset="2"/>
              <a:buChar char="Ø"/>
            </a:pPr>
            <a:r>
              <a:rPr lang="en-US" dirty="0" smtClean="0">
                <a:solidFill>
                  <a:schemeClr val="tx1"/>
                </a:solidFill>
              </a:rPr>
              <a:t>27 total</a:t>
            </a:r>
          </a:p>
          <a:p>
            <a:pPr lvl="1" algn="l">
              <a:buFont typeface="Wingdings" pitchFamily="2" charset="2"/>
              <a:buChar char="Ø"/>
            </a:pPr>
            <a:r>
              <a:rPr lang="en-US" dirty="0" smtClean="0">
                <a:solidFill>
                  <a:schemeClr val="tx1"/>
                </a:solidFill>
              </a:rPr>
              <a:t>Procedures for changes or additions are very difficult to enact and take long periods of time.</a:t>
            </a:r>
          </a:p>
          <a:p>
            <a:pPr lvl="1" algn="l">
              <a:buFont typeface="Wingdings" pitchFamily="2" charset="2"/>
              <a:buChar char="Ø"/>
            </a:pPr>
            <a:r>
              <a:rPr lang="en-US" dirty="0" smtClean="0">
                <a:solidFill>
                  <a:schemeClr val="tx1"/>
                </a:solidFill>
              </a:rPr>
              <a:t>First 10 amendments are your Bill of Rights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U.S. Constitution Framework</a:t>
            </a:r>
            <a:endParaRPr lang="en-US" dirty="0"/>
          </a:p>
        </p:txBody>
      </p:sp>
      <p:graphicFrame>
        <p:nvGraphicFramePr>
          <p:cNvPr id="4" name="Table 3"/>
          <p:cNvGraphicFramePr>
            <a:graphicFrameLocks noGrp="1"/>
          </p:cNvGraphicFramePr>
          <p:nvPr/>
        </p:nvGraphicFramePr>
        <p:xfrm>
          <a:off x="1066800" y="1447800"/>
          <a:ext cx="6781800" cy="5135880"/>
        </p:xfrm>
        <a:graphic>
          <a:graphicData uri="http://schemas.openxmlformats.org/drawingml/2006/table">
            <a:tbl>
              <a:tblPr firstRow="1" bandRow="1">
                <a:tableStyleId>{5C22544A-7EE6-4342-B048-85BDC9FD1C3A}</a:tableStyleId>
              </a:tblPr>
              <a:tblGrid>
                <a:gridCol w="1524000"/>
                <a:gridCol w="1866900"/>
                <a:gridCol w="1695450"/>
                <a:gridCol w="1695450"/>
              </a:tblGrid>
              <a:tr h="1193800">
                <a:tc>
                  <a:txBody>
                    <a:bodyPr/>
                    <a:lstStyle/>
                    <a:p>
                      <a:endParaRPr lang="en-US" dirty="0"/>
                    </a:p>
                  </a:txBody>
                  <a:tcPr/>
                </a:tc>
                <a:tc>
                  <a:txBody>
                    <a:bodyPr/>
                    <a:lstStyle/>
                    <a:p>
                      <a:r>
                        <a:rPr lang="en-US" sz="2800" dirty="0" smtClean="0"/>
                        <a:t>Legislative</a:t>
                      </a:r>
                      <a:endParaRPr lang="en-US" sz="2800" dirty="0"/>
                    </a:p>
                  </a:txBody>
                  <a:tcPr/>
                </a:tc>
                <a:tc>
                  <a:txBody>
                    <a:bodyPr/>
                    <a:lstStyle/>
                    <a:p>
                      <a:r>
                        <a:rPr lang="en-US" sz="2800" dirty="0" smtClean="0"/>
                        <a:t>Executive</a:t>
                      </a:r>
                      <a:endParaRPr lang="en-US" sz="2800" dirty="0"/>
                    </a:p>
                  </a:txBody>
                  <a:tcPr/>
                </a:tc>
                <a:tc>
                  <a:txBody>
                    <a:bodyPr/>
                    <a:lstStyle/>
                    <a:p>
                      <a:r>
                        <a:rPr lang="en-US" sz="2800" dirty="0" smtClean="0"/>
                        <a:t>Judicial</a:t>
                      </a:r>
                      <a:endParaRPr lang="en-US" sz="2800" dirty="0"/>
                    </a:p>
                  </a:txBody>
                  <a:tcPr/>
                </a:tc>
              </a:tr>
              <a:tr h="1193800">
                <a:tc>
                  <a:txBody>
                    <a:bodyPr/>
                    <a:lstStyle/>
                    <a:p>
                      <a:r>
                        <a:rPr lang="en-US" sz="3200" dirty="0" smtClean="0"/>
                        <a:t>Federal</a:t>
                      </a:r>
                      <a:endParaRPr lang="en-US" sz="3200" dirty="0"/>
                    </a:p>
                  </a:txBody>
                  <a:tcPr/>
                </a:tc>
                <a:tc>
                  <a:txBody>
                    <a:bodyPr/>
                    <a:lstStyle/>
                    <a:p>
                      <a:pPr>
                        <a:buFont typeface="Arial" pitchFamily="34" charset="0"/>
                        <a:buChar char="•"/>
                      </a:pPr>
                      <a:r>
                        <a:rPr lang="en-US" sz="2400" dirty="0" smtClean="0"/>
                        <a:t>Congress</a:t>
                      </a:r>
                    </a:p>
                    <a:p>
                      <a:pPr>
                        <a:buFont typeface="Arial" pitchFamily="34" charset="0"/>
                        <a:buChar char="•"/>
                      </a:pPr>
                      <a:r>
                        <a:rPr lang="en-US" sz="2400" dirty="0" smtClean="0"/>
                        <a:t>Article 1</a:t>
                      </a:r>
                      <a:endParaRPr lang="en-US" sz="2400" dirty="0"/>
                    </a:p>
                  </a:txBody>
                  <a:tcPr/>
                </a:tc>
                <a:tc>
                  <a:txBody>
                    <a:bodyPr/>
                    <a:lstStyle/>
                    <a:p>
                      <a:pPr>
                        <a:buFont typeface="Arial" pitchFamily="34" charset="0"/>
                        <a:buChar char="•"/>
                      </a:pPr>
                      <a:r>
                        <a:rPr lang="en-US" sz="2400" dirty="0" smtClean="0"/>
                        <a:t>President</a:t>
                      </a:r>
                    </a:p>
                    <a:p>
                      <a:pPr>
                        <a:buFont typeface="Arial" pitchFamily="34" charset="0"/>
                        <a:buChar char="•"/>
                      </a:pPr>
                      <a:r>
                        <a:rPr lang="en-US" sz="2400" dirty="0" smtClean="0"/>
                        <a:t>Article 2</a:t>
                      </a:r>
                      <a:endParaRPr lang="en-US" sz="2400" dirty="0"/>
                    </a:p>
                  </a:txBody>
                  <a:tcPr/>
                </a:tc>
                <a:tc>
                  <a:txBody>
                    <a:bodyPr/>
                    <a:lstStyle/>
                    <a:p>
                      <a:pPr>
                        <a:buFont typeface="Arial" pitchFamily="34" charset="0"/>
                        <a:buChar char="•"/>
                      </a:pPr>
                      <a:r>
                        <a:rPr lang="en-US" sz="2400" dirty="0" smtClean="0"/>
                        <a:t>U.S. Supreme</a:t>
                      </a:r>
                      <a:r>
                        <a:rPr lang="en-US" sz="2400" baseline="0" dirty="0" smtClean="0"/>
                        <a:t>  Court</a:t>
                      </a:r>
                    </a:p>
                    <a:p>
                      <a:pPr>
                        <a:buFont typeface="Arial" pitchFamily="34" charset="0"/>
                        <a:buChar char="•"/>
                      </a:pPr>
                      <a:r>
                        <a:rPr lang="en-US" sz="2400" baseline="0" dirty="0" smtClean="0"/>
                        <a:t>Article 3</a:t>
                      </a:r>
                      <a:endParaRPr lang="en-US" sz="2400" dirty="0"/>
                    </a:p>
                  </a:txBody>
                  <a:tcPr/>
                </a:tc>
              </a:tr>
              <a:tr h="1193800">
                <a:tc>
                  <a:txBody>
                    <a:bodyPr/>
                    <a:lstStyle/>
                    <a:p>
                      <a:r>
                        <a:rPr lang="en-US" sz="3200" dirty="0" smtClean="0"/>
                        <a:t>State</a:t>
                      </a:r>
                      <a:endParaRPr lang="en-US" sz="3200" dirty="0"/>
                    </a:p>
                  </a:txBody>
                  <a:tcPr/>
                </a:tc>
                <a:tc>
                  <a:txBody>
                    <a:bodyPr/>
                    <a:lstStyle/>
                    <a:p>
                      <a:pPr>
                        <a:buFont typeface="Arial" pitchFamily="34" charset="0"/>
                        <a:buChar char="•"/>
                      </a:pPr>
                      <a:r>
                        <a:rPr lang="en-US" sz="2400" dirty="0" smtClean="0"/>
                        <a:t>General Assembly</a:t>
                      </a:r>
                      <a:endParaRPr lang="en-US" sz="2400" dirty="0"/>
                    </a:p>
                  </a:txBody>
                  <a:tcPr/>
                </a:tc>
                <a:tc>
                  <a:txBody>
                    <a:bodyPr/>
                    <a:lstStyle/>
                    <a:p>
                      <a:pPr>
                        <a:buFont typeface="Arial" pitchFamily="34" charset="0"/>
                        <a:buChar char="•"/>
                      </a:pPr>
                      <a:r>
                        <a:rPr lang="en-US" sz="2400" dirty="0" smtClean="0"/>
                        <a:t>Governor</a:t>
                      </a:r>
                      <a:endParaRPr lang="en-US" sz="2400" dirty="0"/>
                    </a:p>
                  </a:txBody>
                  <a:tcPr/>
                </a:tc>
                <a:tc>
                  <a:txBody>
                    <a:bodyPr/>
                    <a:lstStyle/>
                    <a:p>
                      <a:pPr>
                        <a:buFont typeface="Arial" pitchFamily="34" charset="0"/>
                        <a:buChar char="•"/>
                      </a:pPr>
                      <a:r>
                        <a:rPr lang="en-US" sz="2400" dirty="0" smtClean="0"/>
                        <a:t>Ohio Supreme Court</a:t>
                      </a:r>
                      <a:endParaRPr lang="en-US" sz="2400" dirty="0"/>
                    </a:p>
                  </a:txBody>
                  <a:tcPr/>
                </a:tc>
              </a:tr>
              <a:tr h="1193800">
                <a:tc>
                  <a:txBody>
                    <a:bodyPr/>
                    <a:lstStyle/>
                    <a:p>
                      <a:r>
                        <a:rPr lang="en-US" sz="3200" dirty="0" smtClean="0"/>
                        <a:t>Local</a:t>
                      </a:r>
                      <a:endParaRPr lang="en-US" sz="3200" dirty="0"/>
                    </a:p>
                  </a:txBody>
                  <a:tcPr/>
                </a:tc>
                <a:tc>
                  <a:txBody>
                    <a:bodyPr/>
                    <a:lstStyle/>
                    <a:p>
                      <a:pPr>
                        <a:buFont typeface="Arial" pitchFamily="34" charset="0"/>
                        <a:buChar char="•"/>
                      </a:pPr>
                      <a:r>
                        <a:rPr lang="en-US" sz="2400" dirty="0" smtClean="0"/>
                        <a:t>City  Council</a:t>
                      </a:r>
                      <a:endParaRPr lang="en-US" sz="2400" dirty="0"/>
                    </a:p>
                  </a:txBody>
                  <a:tcPr/>
                </a:tc>
                <a:tc>
                  <a:txBody>
                    <a:bodyPr/>
                    <a:lstStyle/>
                    <a:p>
                      <a:pPr>
                        <a:buFont typeface="Arial" pitchFamily="34" charset="0"/>
                        <a:buChar char="•"/>
                      </a:pPr>
                      <a:r>
                        <a:rPr lang="en-US" sz="2400" dirty="0" smtClean="0"/>
                        <a:t>Mayor</a:t>
                      </a:r>
                      <a:endParaRPr lang="en-US" sz="2400" dirty="0"/>
                    </a:p>
                  </a:txBody>
                  <a:tcPr/>
                </a:tc>
                <a:tc>
                  <a:txBody>
                    <a:bodyPr/>
                    <a:lstStyle/>
                    <a:p>
                      <a:pPr>
                        <a:buFont typeface="Arial" pitchFamily="34" charset="0"/>
                        <a:buChar char="•"/>
                      </a:pPr>
                      <a:r>
                        <a:rPr lang="en-US" sz="2400" dirty="0" smtClean="0"/>
                        <a:t>County Court</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Definitions</a:t>
            </a:r>
            <a:endParaRPr lang="en-US" dirty="0"/>
          </a:p>
        </p:txBody>
      </p:sp>
      <p:sp>
        <p:nvSpPr>
          <p:cNvPr id="3" name="Subtitle 2"/>
          <p:cNvSpPr>
            <a:spLocks noGrp="1"/>
          </p:cNvSpPr>
          <p:nvPr>
            <p:ph type="subTitle" idx="1"/>
          </p:nvPr>
        </p:nvSpPr>
        <p:spPr>
          <a:xfrm>
            <a:off x="609600" y="1828800"/>
            <a:ext cx="7924800" cy="4114800"/>
          </a:xfrm>
        </p:spPr>
        <p:txBody>
          <a:bodyPr/>
          <a:lstStyle/>
          <a:p>
            <a:pPr algn="l"/>
            <a:endParaRPr lang="en-US" dirty="0" smtClean="0"/>
          </a:p>
          <a:p>
            <a:pPr algn="l">
              <a:buFont typeface="Arial" pitchFamily="34" charset="0"/>
              <a:buChar char="•"/>
            </a:pPr>
            <a:endParaRPr lang="en-US" dirty="0"/>
          </a:p>
        </p:txBody>
      </p:sp>
      <p:sp>
        <p:nvSpPr>
          <p:cNvPr id="4" name="Content Placeholder 2"/>
          <p:cNvSpPr txBox="1">
            <a:spLocks/>
          </p:cNvSpPr>
          <p:nvPr/>
        </p:nvSpPr>
        <p:spPr>
          <a:xfrm>
            <a:off x="533400" y="2057400"/>
            <a:ext cx="8229600" cy="3962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1" i="0" u="none" strike="noStrike" kern="1200" cap="none" spc="0" normalizeH="0" baseline="0" noProof="0" dirty="0" smtClean="0">
                <a:ln>
                  <a:noFill/>
                </a:ln>
                <a:effectLst/>
                <a:uLnTx/>
                <a:uFillTx/>
                <a:latin typeface="+mn-lt"/>
                <a:ea typeface="+mn-ea"/>
                <a:cs typeface="+mn-cs"/>
              </a:rPr>
              <a:t>Federalism</a:t>
            </a:r>
          </a:p>
          <a:p>
            <a:pPr marL="457200" marR="0" lvl="1"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effectLst/>
                <a:uLnTx/>
                <a:uFillTx/>
                <a:latin typeface="+mn-lt"/>
                <a:ea typeface="+mn-ea"/>
                <a:cs typeface="+mn-cs"/>
              </a:rPr>
              <a:t>Division</a:t>
            </a:r>
            <a:r>
              <a:rPr kumimoji="0" lang="en-US" sz="2800" b="0" i="0" u="none" strike="noStrike" kern="1200" cap="none" spc="0" normalizeH="0" noProof="0" dirty="0" smtClean="0">
                <a:ln>
                  <a:noFill/>
                </a:ln>
                <a:effectLst/>
                <a:uLnTx/>
                <a:uFillTx/>
                <a:latin typeface="+mn-lt"/>
                <a:ea typeface="+mn-ea"/>
                <a:cs typeface="+mn-cs"/>
              </a:rPr>
              <a:t> between federal and state Government</a:t>
            </a:r>
          </a:p>
          <a:p>
            <a:pPr lvl="2">
              <a:spcBef>
                <a:spcPct val="20000"/>
              </a:spcBef>
              <a:buFont typeface="Wingdings" pitchFamily="2" charset="2"/>
              <a:buChar char="Ø"/>
            </a:pPr>
            <a:r>
              <a:rPr lang="en-US" sz="2800" noProof="0" dirty="0" smtClean="0"/>
              <a:t>National Government</a:t>
            </a:r>
          </a:p>
          <a:p>
            <a:pPr lvl="2">
              <a:spcBef>
                <a:spcPct val="20000"/>
              </a:spcBef>
              <a:buFont typeface="Wingdings" pitchFamily="2" charset="2"/>
              <a:buChar char="Ø"/>
            </a:pPr>
            <a:r>
              <a:rPr kumimoji="0" lang="en-US" sz="2800" b="0" i="0" u="none" strike="noStrike" kern="1200" cap="none" spc="0" normalizeH="0" baseline="0" dirty="0" smtClean="0">
                <a:ln>
                  <a:noFill/>
                </a:ln>
                <a:effectLst/>
                <a:uLnTx/>
                <a:uFillTx/>
                <a:latin typeface="+mn-lt"/>
                <a:ea typeface="+mn-ea"/>
                <a:cs typeface="+mn-cs"/>
              </a:rPr>
              <a:t>State Government</a:t>
            </a:r>
          </a:p>
        </p:txBody>
      </p:sp>
      <p:pic>
        <p:nvPicPr>
          <p:cNvPr id="5" name="Picture 4"/>
          <p:cNvPicPr>
            <a:picLocks noChangeAspect="1"/>
          </p:cNvPicPr>
          <p:nvPr/>
        </p:nvPicPr>
        <p:blipFill>
          <a:blip r:embed="rId2"/>
          <a:stretch>
            <a:fillRect/>
          </a:stretch>
        </p:blipFill>
        <p:spPr>
          <a:xfrm>
            <a:off x="5943600" y="3733800"/>
            <a:ext cx="3200400" cy="2983832"/>
          </a:xfrm>
          <a:prstGeom prst="rect">
            <a:avLst/>
          </a:prstGeom>
        </p:spPr>
      </p:pic>
    </p:spTree>
    <p:extLst>
      <p:ext uri="{BB962C8B-B14F-4D97-AF65-F5344CB8AC3E}">
        <p14:creationId xmlns:p14="http://schemas.microsoft.com/office/powerpoint/2010/main" val="1387276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U.S. separates from Britain</a:t>
            </a:r>
            <a:endParaRPr lang="en-US" dirty="0"/>
          </a:p>
        </p:txBody>
      </p:sp>
      <p:sp>
        <p:nvSpPr>
          <p:cNvPr id="3" name="Content Placeholder 2"/>
          <p:cNvSpPr>
            <a:spLocks noGrp="1"/>
          </p:cNvSpPr>
          <p:nvPr>
            <p:ph idx="1"/>
          </p:nvPr>
        </p:nvSpPr>
        <p:spPr>
          <a:xfrm>
            <a:off x="76200" y="914400"/>
            <a:ext cx="8991600" cy="5791200"/>
          </a:xfrm>
        </p:spPr>
        <p:txBody>
          <a:bodyPr/>
          <a:lstStyle/>
          <a:p>
            <a:pPr marL="0" indent="0">
              <a:buNone/>
            </a:pPr>
            <a:r>
              <a:rPr lang="en-US" dirty="0" smtClean="0"/>
              <a:t>Britain were in debt due to their own war’s and the French and Indian War.</a:t>
            </a:r>
          </a:p>
          <a:p>
            <a:r>
              <a:rPr lang="en-US" dirty="0" smtClean="0"/>
              <a:t>British cracked down on Colonists doing business with France or their colonies. </a:t>
            </a:r>
          </a:p>
          <a:p>
            <a:pPr lvl="1"/>
            <a:r>
              <a:rPr lang="en-US" sz="2000" dirty="0" smtClean="0"/>
              <a:t>(Smuggling) (Search </a:t>
            </a:r>
            <a:r>
              <a:rPr lang="en-US" sz="2000" dirty="0" smtClean="0"/>
              <a:t>Homes &amp; Ships</a:t>
            </a:r>
            <a:r>
              <a:rPr lang="en-US" sz="2000" dirty="0" smtClean="0"/>
              <a:t>) (Losing money)</a:t>
            </a:r>
          </a:p>
          <a:p>
            <a:r>
              <a:rPr lang="en-US" dirty="0" smtClean="0"/>
              <a:t>Sugar Act: Taxed foreign </a:t>
            </a:r>
            <a:r>
              <a:rPr lang="en-US" dirty="0" smtClean="0"/>
              <a:t>import goods</a:t>
            </a:r>
            <a:r>
              <a:rPr lang="en-US" dirty="0" smtClean="0"/>
              <a:t>.</a:t>
            </a:r>
          </a:p>
          <a:p>
            <a:pPr lvl="1"/>
            <a:r>
              <a:rPr lang="en-US" dirty="0" smtClean="0"/>
              <a:t> If caught breaking the rule the colonist would be held in a vice-admiralty court </a:t>
            </a:r>
            <a:r>
              <a:rPr lang="en-US" sz="2400" dirty="0" smtClean="0"/>
              <a:t>(one judge) </a:t>
            </a:r>
            <a:r>
              <a:rPr lang="en-US" dirty="0" smtClean="0"/>
              <a:t>not colonist court </a:t>
            </a:r>
            <a:r>
              <a:rPr lang="en-US" sz="2400" dirty="0" smtClean="0"/>
              <a:t>(jury)</a:t>
            </a:r>
            <a:r>
              <a:rPr lang="en-US" dirty="0" smtClean="0"/>
              <a:t>.</a:t>
            </a:r>
          </a:p>
          <a:p>
            <a:r>
              <a:rPr lang="en-US" dirty="0" smtClean="0"/>
              <a:t>Stamp Act: imposed a tax on documents and printed items </a:t>
            </a:r>
            <a:r>
              <a:rPr lang="en-US" sz="2800" dirty="0" smtClean="0"/>
              <a:t>(wills, newspapers and playing cards)</a:t>
            </a:r>
            <a:r>
              <a:rPr lang="en-US" dirty="0" smtClean="0"/>
              <a:t>. </a:t>
            </a:r>
          </a:p>
          <a:p>
            <a:pPr marL="0" indent="0">
              <a:buNone/>
            </a:pPr>
            <a:endParaRPr lang="en-US" dirty="0" smtClean="0"/>
          </a:p>
        </p:txBody>
      </p:sp>
    </p:spTree>
    <p:extLst>
      <p:ext uri="{BB962C8B-B14F-4D97-AF65-F5344CB8AC3E}">
        <p14:creationId xmlns:p14="http://schemas.microsoft.com/office/powerpoint/2010/main" val="1684046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14401"/>
          </a:xfrm>
        </p:spPr>
        <p:txBody>
          <a:bodyPr/>
          <a:lstStyle/>
          <a:p>
            <a:r>
              <a:rPr lang="en-US" dirty="0" smtClean="0"/>
              <a:t>Definitions</a:t>
            </a:r>
            <a:endParaRPr lang="en-US" dirty="0"/>
          </a:p>
        </p:txBody>
      </p:sp>
      <p:sp>
        <p:nvSpPr>
          <p:cNvPr id="3" name="Subtitle 2"/>
          <p:cNvSpPr>
            <a:spLocks noGrp="1"/>
          </p:cNvSpPr>
          <p:nvPr>
            <p:ph type="subTitle" idx="1"/>
          </p:nvPr>
        </p:nvSpPr>
        <p:spPr>
          <a:xfrm>
            <a:off x="304800" y="1295400"/>
            <a:ext cx="8610600" cy="4648200"/>
          </a:xfrm>
        </p:spPr>
        <p:txBody>
          <a:bodyPr/>
          <a:lstStyle/>
          <a:p>
            <a:pPr lvl="0" algn="l"/>
            <a:r>
              <a:rPr lang="en-US" dirty="0">
                <a:solidFill>
                  <a:srgbClr val="000000"/>
                </a:solidFill>
              </a:rPr>
              <a:t>How and why did the framers of the Constitution adopt federalism as a framework for government?</a:t>
            </a:r>
          </a:p>
          <a:p>
            <a:pPr algn="l"/>
            <a:endParaRPr lang="en-US" dirty="0" smtClean="0">
              <a:solidFill>
                <a:srgbClr val="000000"/>
              </a:solidFill>
            </a:endParaRPr>
          </a:p>
          <a:p>
            <a:pPr algn="l"/>
            <a:r>
              <a:rPr lang="en-US" dirty="0">
                <a:solidFill>
                  <a:srgbClr val="000000"/>
                </a:solidFill>
              </a:rPr>
              <a:t>it allowed for power to be shared between federal and state governments to that there was not "central" government with absolute power</a:t>
            </a:r>
            <a:endParaRPr lang="en-US" dirty="0" smtClean="0">
              <a:solidFill>
                <a:srgbClr val="000000"/>
              </a:solidFill>
            </a:endParaRPr>
          </a:p>
        </p:txBody>
      </p:sp>
      <p:sp>
        <p:nvSpPr>
          <p:cNvPr id="4" name="Content Placeholder 2"/>
          <p:cNvSpPr txBox="1">
            <a:spLocks/>
          </p:cNvSpPr>
          <p:nvPr/>
        </p:nvSpPr>
        <p:spPr>
          <a:xfrm>
            <a:off x="533400" y="2057400"/>
            <a:ext cx="8229600" cy="3962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dirty="0" smtClean="0">
              <a:ln>
                <a:noFill/>
              </a:ln>
              <a:effectLst/>
              <a:uLnTx/>
              <a:uFillTx/>
              <a:latin typeface="+mn-lt"/>
              <a:ea typeface="+mn-ea"/>
              <a:cs typeface="+mn-cs"/>
            </a:endParaRPr>
          </a:p>
        </p:txBody>
      </p:sp>
      <p:pic>
        <p:nvPicPr>
          <p:cNvPr id="5" name="Picture 4"/>
          <p:cNvPicPr>
            <a:picLocks noChangeAspect="1"/>
          </p:cNvPicPr>
          <p:nvPr/>
        </p:nvPicPr>
        <p:blipFill>
          <a:blip r:embed="rId2"/>
          <a:stretch>
            <a:fillRect/>
          </a:stretch>
        </p:blipFill>
        <p:spPr>
          <a:xfrm>
            <a:off x="7010400" y="4728410"/>
            <a:ext cx="2133600" cy="1989222"/>
          </a:xfrm>
          <a:prstGeom prst="rect">
            <a:avLst/>
          </a:prstGeom>
        </p:spPr>
      </p:pic>
    </p:spTree>
    <p:extLst>
      <p:ext uri="{BB962C8B-B14F-4D97-AF65-F5344CB8AC3E}">
        <p14:creationId xmlns:p14="http://schemas.microsoft.com/office/powerpoint/2010/main" val="31224001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Federalists vs. Antifederalists</a:t>
            </a:r>
            <a:endParaRPr lang="en-US" dirty="0"/>
          </a:p>
        </p:txBody>
      </p:sp>
      <p:sp>
        <p:nvSpPr>
          <p:cNvPr id="3" name="Content Placeholder 2"/>
          <p:cNvSpPr>
            <a:spLocks noGrp="1"/>
          </p:cNvSpPr>
          <p:nvPr>
            <p:ph idx="1"/>
          </p:nvPr>
        </p:nvSpPr>
        <p:spPr>
          <a:xfrm>
            <a:off x="228600" y="1066800"/>
            <a:ext cx="8763000" cy="5486400"/>
          </a:xfrm>
        </p:spPr>
        <p:txBody>
          <a:bodyPr/>
          <a:lstStyle/>
          <a:p>
            <a:r>
              <a:rPr lang="en-US" b="1" dirty="0" smtClean="0"/>
              <a:t>Federalists</a:t>
            </a:r>
            <a:r>
              <a:rPr lang="en-US" dirty="0" smtClean="0"/>
              <a:t>: Supported the a new Constitution’s balance of power between the states and national government.</a:t>
            </a:r>
          </a:p>
          <a:p>
            <a:endParaRPr lang="en-US" dirty="0"/>
          </a:p>
          <a:p>
            <a:r>
              <a:rPr lang="en-US" b="1" dirty="0" smtClean="0"/>
              <a:t>Antifederalist</a:t>
            </a:r>
            <a:r>
              <a:rPr lang="en-US" dirty="0" smtClean="0"/>
              <a:t>: Opposed having a strong central government so they opposed the Constitution.</a:t>
            </a:r>
          </a:p>
        </p:txBody>
      </p:sp>
      <p:pic>
        <p:nvPicPr>
          <p:cNvPr id="4" name="Picture 3" descr="501715-41017-2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4478802"/>
            <a:ext cx="2514600" cy="2379198"/>
          </a:xfrm>
          <a:prstGeom prst="rect">
            <a:avLst/>
          </a:prstGeom>
        </p:spPr>
      </p:pic>
    </p:spTree>
    <p:extLst>
      <p:ext uri="{BB962C8B-B14F-4D97-AF65-F5344CB8AC3E}">
        <p14:creationId xmlns:p14="http://schemas.microsoft.com/office/powerpoint/2010/main" val="39667552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Federalists vs. Antifederalists</a:t>
            </a:r>
            <a:endParaRPr lang="en-US" dirty="0"/>
          </a:p>
        </p:txBody>
      </p:sp>
      <p:sp>
        <p:nvSpPr>
          <p:cNvPr id="3" name="Content Placeholder 2"/>
          <p:cNvSpPr>
            <a:spLocks noGrp="1"/>
          </p:cNvSpPr>
          <p:nvPr>
            <p:ph idx="1"/>
          </p:nvPr>
        </p:nvSpPr>
        <p:spPr>
          <a:xfrm>
            <a:off x="0" y="1066800"/>
            <a:ext cx="4038600" cy="5791200"/>
          </a:xfrm>
        </p:spPr>
        <p:txBody>
          <a:bodyPr>
            <a:normAutofit/>
          </a:bodyPr>
          <a:lstStyle/>
          <a:p>
            <a:pPr marL="0" indent="0">
              <a:buNone/>
            </a:pPr>
            <a:r>
              <a:rPr lang="en-US" b="1" dirty="0" smtClean="0"/>
              <a:t>Federalists</a:t>
            </a:r>
            <a:r>
              <a:rPr lang="en-US" dirty="0" smtClean="0"/>
              <a:t> </a:t>
            </a:r>
          </a:p>
          <a:p>
            <a:r>
              <a:rPr lang="en-US" sz="2700" dirty="0" smtClean="0"/>
              <a:t>Constitution had a stronger central government then the weak congress by the Articles of Confederation</a:t>
            </a:r>
          </a:p>
          <a:p>
            <a:endParaRPr lang="en-US" sz="800" dirty="0"/>
          </a:p>
          <a:p>
            <a:r>
              <a:rPr lang="en-US" sz="2700" dirty="0" smtClean="0"/>
              <a:t>Wanted</a:t>
            </a:r>
            <a:endParaRPr lang="en-US" sz="800" dirty="0" smtClean="0"/>
          </a:p>
          <a:p>
            <a:pPr lvl="1"/>
            <a:r>
              <a:rPr lang="en-US" sz="2300" dirty="0" smtClean="0"/>
              <a:t>President</a:t>
            </a:r>
          </a:p>
          <a:p>
            <a:pPr lvl="1"/>
            <a:r>
              <a:rPr lang="en-US" sz="2300" dirty="0" smtClean="0"/>
              <a:t>Monetary System</a:t>
            </a:r>
          </a:p>
          <a:p>
            <a:pPr lvl="1"/>
            <a:r>
              <a:rPr lang="en-US" sz="2300" dirty="0" smtClean="0"/>
              <a:t>Judicial System</a:t>
            </a:r>
          </a:p>
          <a:p>
            <a:pPr lvl="1"/>
            <a:r>
              <a:rPr lang="en-US" sz="2300" dirty="0" smtClean="0"/>
              <a:t>Checks and Balances in the government</a:t>
            </a:r>
          </a:p>
          <a:p>
            <a:pPr lvl="1"/>
            <a:endParaRPr lang="en-US" sz="2300" dirty="0" smtClean="0"/>
          </a:p>
          <a:p>
            <a:pPr lvl="1"/>
            <a:endParaRPr lang="en-US" sz="2300" dirty="0"/>
          </a:p>
        </p:txBody>
      </p:sp>
      <p:sp>
        <p:nvSpPr>
          <p:cNvPr id="5" name="Content Placeholder 2"/>
          <p:cNvSpPr txBox="1">
            <a:spLocks/>
          </p:cNvSpPr>
          <p:nvPr/>
        </p:nvSpPr>
        <p:spPr>
          <a:xfrm>
            <a:off x="4718129" y="990600"/>
            <a:ext cx="4419600" cy="556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Antifederalists</a:t>
            </a:r>
            <a:r>
              <a:rPr lang="en-US" dirty="0" smtClean="0"/>
              <a:t>:</a:t>
            </a:r>
          </a:p>
          <a:p>
            <a:r>
              <a:rPr lang="en-US" sz="2700" dirty="0" smtClean="0"/>
              <a:t>Constitution did not guarantee the government would protect the people rights or states</a:t>
            </a:r>
          </a:p>
          <a:p>
            <a:endParaRPr lang="en-US" sz="800" dirty="0"/>
          </a:p>
          <a:p>
            <a:r>
              <a:rPr lang="en-US" sz="2700" dirty="0" smtClean="0"/>
              <a:t>Wanted</a:t>
            </a:r>
          </a:p>
          <a:p>
            <a:pPr lvl="1"/>
            <a:r>
              <a:rPr lang="en-US" sz="2300" dirty="0" smtClean="0"/>
              <a:t>Freedom of the Press</a:t>
            </a:r>
          </a:p>
          <a:p>
            <a:pPr lvl="1"/>
            <a:r>
              <a:rPr lang="en-US" sz="2300" dirty="0" smtClean="0"/>
              <a:t>Freedom of Religion</a:t>
            </a:r>
          </a:p>
          <a:p>
            <a:pPr lvl="1"/>
            <a:r>
              <a:rPr lang="en-US" sz="2300" dirty="0" smtClean="0"/>
              <a:t>Against unreasonable search of people and their homes</a:t>
            </a:r>
          </a:p>
          <a:p>
            <a:pPr lvl="1"/>
            <a:r>
              <a:rPr lang="en-US" sz="2300" dirty="0" smtClean="0"/>
              <a:t>Right to Trial by Jury</a:t>
            </a:r>
          </a:p>
          <a:p>
            <a:pPr marL="0" indent="0">
              <a:buNone/>
            </a:pPr>
            <a:endParaRPr lang="en-US" sz="2500" dirty="0" smtClean="0"/>
          </a:p>
          <a:p>
            <a:pPr marL="0" indent="0">
              <a:buNone/>
            </a:pPr>
            <a:r>
              <a:rPr lang="en-US" sz="2500" dirty="0" smtClean="0"/>
              <a:t>THEY WANTED A BILL OF RIGHTS</a:t>
            </a:r>
            <a:endParaRPr lang="en-US" sz="2700" dirty="0" smtClean="0"/>
          </a:p>
        </p:txBody>
      </p:sp>
    </p:spTree>
    <p:extLst>
      <p:ext uri="{BB962C8B-B14F-4D97-AF65-F5344CB8AC3E}">
        <p14:creationId xmlns:p14="http://schemas.microsoft.com/office/powerpoint/2010/main" val="3731682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5029200"/>
          </a:xfrm>
        </p:spPr>
        <p:txBody>
          <a:bodyPr>
            <a:normAutofit/>
          </a:bodyPr>
          <a:lstStyle/>
          <a:p>
            <a:r>
              <a:rPr lang="en-US" dirty="0" smtClean="0"/>
              <a:t>Anti-Federalist wanted a Bill of Rights to protect the Peoples individual rights against the Federal Government and the U.S. Constitution.</a:t>
            </a:r>
          </a:p>
          <a:p>
            <a:endParaRPr lang="en-US" dirty="0"/>
          </a:p>
          <a:p>
            <a:pPr marL="0" indent="0">
              <a:buNone/>
            </a:pPr>
            <a:endParaRPr lang="en-US" dirty="0" smtClean="0"/>
          </a:p>
          <a:p>
            <a:r>
              <a:rPr lang="en-US" dirty="0" smtClean="0"/>
              <a:t>The </a:t>
            </a:r>
            <a:r>
              <a:rPr lang="en-US" b="1" dirty="0"/>
              <a:t>Bill of Rights</a:t>
            </a:r>
            <a:r>
              <a:rPr lang="en-US" dirty="0"/>
              <a:t> lists specific prohibitions on governmental </a:t>
            </a:r>
            <a:r>
              <a:rPr lang="en-US" dirty="0" smtClean="0"/>
              <a:t>power</a:t>
            </a:r>
            <a:r>
              <a:rPr lang="en-US" dirty="0"/>
              <a:t> </a:t>
            </a:r>
            <a:r>
              <a:rPr lang="en-US" dirty="0" smtClean="0"/>
              <a:t>and lists peoples individual rights.</a:t>
            </a:r>
          </a:p>
          <a:p>
            <a:pPr marL="457200" lvl="1" indent="0">
              <a:buNone/>
            </a:pPr>
            <a:endParaRPr lang="en-US" dirty="0"/>
          </a:p>
        </p:txBody>
      </p:sp>
      <p:sp>
        <p:nvSpPr>
          <p:cNvPr id="2" name="TextBox 1"/>
          <p:cNvSpPr txBox="1"/>
          <p:nvPr/>
        </p:nvSpPr>
        <p:spPr>
          <a:xfrm>
            <a:off x="609600" y="152400"/>
            <a:ext cx="7467600" cy="646331"/>
          </a:xfrm>
          <a:prstGeom prst="rect">
            <a:avLst/>
          </a:prstGeom>
          <a:noFill/>
        </p:spPr>
        <p:txBody>
          <a:bodyPr wrap="square" rtlCol="0">
            <a:spAutoFit/>
          </a:bodyPr>
          <a:lstStyle/>
          <a:p>
            <a:pPr algn="ctr"/>
            <a:r>
              <a:rPr lang="en-US" sz="3600" b="1" dirty="0" smtClean="0"/>
              <a:t>Why a Bill of Rights?</a:t>
            </a:r>
            <a:endParaRPr lang="en-US" sz="3600" b="1" dirty="0"/>
          </a:p>
        </p:txBody>
      </p:sp>
    </p:spTree>
    <p:extLst>
      <p:ext uri="{BB962C8B-B14F-4D97-AF65-F5344CB8AC3E}">
        <p14:creationId xmlns:p14="http://schemas.microsoft.com/office/powerpoint/2010/main" val="1776940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410200"/>
          </a:xfrm>
        </p:spPr>
        <p:txBody>
          <a:bodyPr/>
          <a:lstStyle/>
          <a:p>
            <a:pPr marL="0" indent="0">
              <a:buNone/>
            </a:pPr>
            <a:r>
              <a:rPr lang="en-US" dirty="0" smtClean="0"/>
              <a:t>The Federalists gave in and promised to add a Bill of Rights to the Constitution if the States would ratify the Constitution.</a:t>
            </a:r>
          </a:p>
          <a:p>
            <a:pPr marL="0" indent="0">
              <a:buNone/>
            </a:pPr>
            <a:endParaRPr lang="en-US" dirty="0"/>
          </a:p>
          <a:p>
            <a:r>
              <a:rPr lang="en-US" dirty="0" smtClean="0"/>
              <a:t>June 1788, New Hampshire became the ninth state to approve the Constitution, making it the law of the land.</a:t>
            </a:r>
            <a:endParaRPr lang="en-US" dirty="0"/>
          </a:p>
        </p:txBody>
      </p:sp>
      <p:pic>
        <p:nvPicPr>
          <p:cNvPr id="4" name="Picture 3" descr="ratification by st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448014"/>
            <a:ext cx="2743200" cy="2409986"/>
          </a:xfrm>
          <a:prstGeom prst="rect">
            <a:avLst/>
          </a:prstGeom>
        </p:spPr>
      </p:pic>
      <p:sp>
        <p:nvSpPr>
          <p:cNvPr id="2" name="TextBox 1"/>
          <p:cNvSpPr txBox="1"/>
          <p:nvPr/>
        </p:nvSpPr>
        <p:spPr>
          <a:xfrm>
            <a:off x="2057400" y="228600"/>
            <a:ext cx="3886199" cy="646331"/>
          </a:xfrm>
          <a:prstGeom prst="rect">
            <a:avLst/>
          </a:prstGeom>
          <a:noFill/>
        </p:spPr>
        <p:txBody>
          <a:bodyPr wrap="square" rtlCol="0">
            <a:spAutoFit/>
          </a:bodyPr>
          <a:lstStyle/>
          <a:p>
            <a:pPr algn="ctr"/>
            <a:r>
              <a:rPr lang="en-US" sz="3600" b="1" dirty="0" smtClean="0"/>
              <a:t>Bill of Rights</a:t>
            </a:r>
            <a:endParaRPr lang="en-US" sz="3600" b="1" dirty="0"/>
          </a:p>
        </p:txBody>
      </p:sp>
    </p:spTree>
    <p:extLst>
      <p:ext uri="{BB962C8B-B14F-4D97-AF65-F5344CB8AC3E}">
        <p14:creationId xmlns:p14="http://schemas.microsoft.com/office/powerpoint/2010/main" val="34452945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1470025"/>
          </a:xfrm>
        </p:spPr>
        <p:txBody>
          <a:bodyPr>
            <a:normAutofit fontScale="90000"/>
          </a:bodyPr>
          <a:lstStyle/>
          <a:p>
            <a:pPr algn="l"/>
            <a:r>
              <a:rPr lang="en-US" dirty="0" smtClean="0"/>
              <a:t>Bill of Rights</a:t>
            </a:r>
            <a:br>
              <a:rPr lang="en-US" dirty="0" smtClean="0"/>
            </a:br>
            <a:r>
              <a:rPr lang="en-US" sz="3600" dirty="0" smtClean="0"/>
              <a:t>First 10 Amendments which grant civil liberties and rights.</a:t>
            </a:r>
            <a:endParaRPr lang="en-US" sz="3600" dirty="0"/>
          </a:p>
        </p:txBody>
      </p:sp>
      <p:sp>
        <p:nvSpPr>
          <p:cNvPr id="3" name="Subtitle 2"/>
          <p:cNvSpPr>
            <a:spLocks noGrp="1"/>
          </p:cNvSpPr>
          <p:nvPr>
            <p:ph type="subTitle" idx="1"/>
          </p:nvPr>
        </p:nvSpPr>
        <p:spPr>
          <a:xfrm>
            <a:off x="685800" y="2133600"/>
            <a:ext cx="8153400" cy="2438400"/>
          </a:xfrm>
        </p:spPr>
        <p:txBody>
          <a:bodyPr>
            <a:normAutofit/>
          </a:bodyPr>
          <a:lstStyle/>
          <a:p>
            <a:pPr algn="l">
              <a:buFont typeface="Wingdings" pitchFamily="2" charset="2"/>
              <a:buChar char="Ø"/>
            </a:pPr>
            <a:r>
              <a:rPr lang="en-US" dirty="0" smtClean="0">
                <a:solidFill>
                  <a:schemeClr val="tx1"/>
                </a:solidFill>
              </a:rPr>
              <a:t>U.S. Const. listed no basic rights for citizens</a:t>
            </a:r>
          </a:p>
          <a:p>
            <a:pPr algn="l">
              <a:buFont typeface="Wingdings" pitchFamily="2" charset="2"/>
              <a:buChar char="Ø"/>
            </a:pPr>
            <a:r>
              <a:rPr lang="en-US" dirty="0" smtClean="0">
                <a:solidFill>
                  <a:schemeClr val="tx1"/>
                </a:solidFill>
              </a:rPr>
              <a:t>15+ amendments recommended</a:t>
            </a:r>
          </a:p>
          <a:p>
            <a:pPr algn="l">
              <a:buFont typeface="Wingdings" pitchFamily="2" charset="2"/>
              <a:buChar char="Ø"/>
            </a:pPr>
            <a:r>
              <a:rPr lang="en-US" dirty="0" smtClean="0">
                <a:solidFill>
                  <a:schemeClr val="tx1"/>
                </a:solidFill>
              </a:rPr>
              <a:t>Proposed in 1789 and ratified in 1792</a:t>
            </a:r>
          </a:p>
          <a:p>
            <a:pPr lvl="1" algn="l">
              <a:buFont typeface="Wingdings" pitchFamily="2" charset="2"/>
              <a:buChar char="Ø"/>
            </a:pPr>
            <a:r>
              <a:rPr lang="en-US" dirty="0" smtClean="0">
                <a:solidFill>
                  <a:schemeClr val="tx1"/>
                </a:solidFill>
              </a:rPr>
              <a:t>¾ states had to agree</a:t>
            </a:r>
            <a:endParaRPr lang="en-US" dirty="0">
              <a:solidFill>
                <a:schemeClr val="tx1"/>
              </a:solidFill>
            </a:endParaRPr>
          </a:p>
        </p:txBody>
      </p:sp>
      <p:pic>
        <p:nvPicPr>
          <p:cNvPr id="28674" name="Picture 2" descr="http://www.bc.edu/content/bc/offices/reslife/offcampus/ocrsrcs/planning/rtsnrspnsblits/jcr%3Acontent/content/textimage/image.img.gif/1319212153069.gif"/>
          <p:cNvPicPr>
            <a:picLocks noChangeAspect="1" noChangeArrowheads="1"/>
          </p:cNvPicPr>
          <p:nvPr/>
        </p:nvPicPr>
        <p:blipFill>
          <a:blip r:embed="rId2" cstate="print"/>
          <a:srcRect/>
          <a:stretch>
            <a:fillRect/>
          </a:stretch>
        </p:blipFill>
        <p:spPr bwMode="auto">
          <a:xfrm>
            <a:off x="6858000" y="4419600"/>
            <a:ext cx="1647825" cy="19431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Bill of Rights</a:t>
            </a:r>
            <a:br>
              <a:rPr lang="en-US" dirty="0" smtClean="0"/>
            </a:br>
            <a:r>
              <a:rPr lang="en-US" sz="3600" dirty="0" smtClean="0"/>
              <a:t>First 10 Amendments</a:t>
            </a:r>
            <a:endParaRPr lang="en-US" sz="3600" dirty="0"/>
          </a:p>
        </p:txBody>
      </p:sp>
      <p:sp>
        <p:nvSpPr>
          <p:cNvPr id="3" name="Subtitle 2"/>
          <p:cNvSpPr>
            <a:spLocks noGrp="1"/>
          </p:cNvSpPr>
          <p:nvPr>
            <p:ph type="subTitle" idx="1"/>
          </p:nvPr>
        </p:nvSpPr>
        <p:spPr>
          <a:xfrm>
            <a:off x="1295400" y="1905000"/>
            <a:ext cx="6400800" cy="4419600"/>
          </a:xfrm>
        </p:spPr>
        <p:txBody>
          <a:bodyPr>
            <a:normAutofit lnSpcReduction="10000"/>
          </a:bodyPr>
          <a:lstStyle/>
          <a:p>
            <a:pPr algn="l">
              <a:buFont typeface="Wingdings" pitchFamily="2" charset="2"/>
              <a:buChar char="Ø"/>
            </a:pPr>
            <a:r>
              <a:rPr lang="en-US" b="1" dirty="0" smtClean="0">
                <a:solidFill>
                  <a:schemeClr val="tx1"/>
                </a:solidFill>
              </a:rPr>
              <a:t>First amendment</a:t>
            </a:r>
          </a:p>
          <a:p>
            <a:pPr lvl="1" algn="l">
              <a:buFont typeface="Wingdings" pitchFamily="2" charset="2"/>
              <a:buChar char="Ø"/>
            </a:pPr>
            <a:r>
              <a:rPr lang="en-US" dirty="0" smtClean="0">
                <a:solidFill>
                  <a:schemeClr val="tx1"/>
                </a:solidFill>
              </a:rPr>
              <a:t>Freedom of Religion, Speech, Press,  Assembly, and Petition</a:t>
            </a:r>
          </a:p>
          <a:p>
            <a:pPr algn="l">
              <a:buFont typeface="Wingdings" pitchFamily="2" charset="2"/>
              <a:buChar char="Ø"/>
            </a:pPr>
            <a:r>
              <a:rPr lang="en-US" b="1" dirty="0" smtClean="0">
                <a:solidFill>
                  <a:schemeClr val="tx1"/>
                </a:solidFill>
              </a:rPr>
              <a:t>Second amendment</a:t>
            </a:r>
          </a:p>
          <a:p>
            <a:pPr lvl="1" algn="l">
              <a:buFont typeface="Wingdings" pitchFamily="2" charset="2"/>
              <a:buChar char="Ø"/>
            </a:pPr>
            <a:r>
              <a:rPr lang="en-US" dirty="0" smtClean="0">
                <a:solidFill>
                  <a:schemeClr val="tx1"/>
                </a:solidFill>
              </a:rPr>
              <a:t>Right to bear Arms</a:t>
            </a:r>
          </a:p>
          <a:p>
            <a:pPr algn="l">
              <a:buFont typeface="Wingdings" pitchFamily="2" charset="2"/>
              <a:buChar char="Ø"/>
            </a:pPr>
            <a:r>
              <a:rPr lang="en-US" b="1" dirty="0" smtClean="0">
                <a:solidFill>
                  <a:schemeClr val="tx1"/>
                </a:solidFill>
              </a:rPr>
              <a:t>Third amendment</a:t>
            </a:r>
          </a:p>
          <a:p>
            <a:pPr lvl="1" algn="l">
              <a:buFont typeface="Wingdings" pitchFamily="2" charset="2"/>
              <a:buChar char="Ø"/>
            </a:pPr>
            <a:r>
              <a:rPr lang="en-US" dirty="0" smtClean="0">
                <a:solidFill>
                  <a:schemeClr val="tx1"/>
                </a:solidFill>
              </a:rPr>
              <a:t>Quartering of Soldiers</a:t>
            </a:r>
          </a:p>
          <a:p>
            <a:pPr algn="l">
              <a:buFont typeface="Wingdings" pitchFamily="2" charset="2"/>
              <a:buChar char="Ø"/>
            </a:pPr>
            <a:r>
              <a:rPr lang="en-US" b="1" dirty="0" smtClean="0">
                <a:solidFill>
                  <a:schemeClr val="tx1"/>
                </a:solidFill>
              </a:rPr>
              <a:t>Fourth amendment</a:t>
            </a:r>
          </a:p>
          <a:p>
            <a:pPr lvl="1" algn="l">
              <a:buFont typeface="Wingdings" pitchFamily="2" charset="2"/>
              <a:buChar char="Ø"/>
            </a:pPr>
            <a:r>
              <a:rPr lang="en-US" dirty="0" smtClean="0">
                <a:solidFill>
                  <a:schemeClr val="tx1"/>
                </a:solidFill>
              </a:rPr>
              <a:t>Search and Seizures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Bill of Rights</a:t>
            </a:r>
            <a:br>
              <a:rPr lang="en-US" dirty="0" smtClean="0"/>
            </a:br>
            <a:r>
              <a:rPr lang="en-US" sz="3600" dirty="0" smtClean="0"/>
              <a:t>First 10 Amendments</a:t>
            </a:r>
            <a:endParaRPr lang="en-US" sz="3600" dirty="0"/>
          </a:p>
        </p:txBody>
      </p:sp>
      <p:sp>
        <p:nvSpPr>
          <p:cNvPr id="3" name="Subtitle 2"/>
          <p:cNvSpPr>
            <a:spLocks noGrp="1"/>
          </p:cNvSpPr>
          <p:nvPr>
            <p:ph type="subTitle" idx="1"/>
          </p:nvPr>
        </p:nvSpPr>
        <p:spPr>
          <a:xfrm>
            <a:off x="1295400" y="1981200"/>
            <a:ext cx="6400800" cy="4343400"/>
          </a:xfrm>
        </p:spPr>
        <p:txBody>
          <a:bodyPr>
            <a:normAutofit fontScale="92500" lnSpcReduction="20000"/>
          </a:bodyPr>
          <a:lstStyle/>
          <a:p>
            <a:pPr algn="l">
              <a:buFont typeface="Wingdings" pitchFamily="2" charset="2"/>
              <a:buChar char="Ø"/>
            </a:pPr>
            <a:r>
              <a:rPr lang="en-US" b="1" dirty="0" smtClean="0">
                <a:solidFill>
                  <a:schemeClr val="tx1"/>
                </a:solidFill>
              </a:rPr>
              <a:t>Fifth amendment</a:t>
            </a:r>
          </a:p>
          <a:p>
            <a:pPr lvl="1" algn="l">
              <a:buFont typeface="Wingdings" pitchFamily="2" charset="2"/>
              <a:buChar char="Ø"/>
            </a:pPr>
            <a:r>
              <a:rPr lang="en-US" dirty="0" smtClean="0">
                <a:solidFill>
                  <a:schemeClr val="tx1"/>
                </a:solidFill>
              </a:rPr>
              <a:t>Criminal proceedings, Due process,  Eminent domain </a:t>
            </a:r>
            <a:r>
              <a:rPr lang="en-US" sz="2400" dirty="0" smtClean="0">
                <a:solidFill>
                  <a:schemeClr val="tx1"/>
                </a:solidFill>
              </a:rPr>
              <a:t>(You don’t have to testify against your self)</a:t>
            </a:r>
          </a:p>
          <a:p>
            <a:pPr algn="l">
              <a:buFont typeface="Wingdings" pitchFamily="2" charset="2"/>
              <a:buChar char="Ø"/>
            </a:pPr>
            <a:r>
              <a:rPr lang="en-US" b="1" dirty="0" smtClean="0">
                <a:solidFill>
                  <a:schemeClr val="tx1"/>
                </a:solidFill>
              </a:rPr>
              <a:t>Sixth  amendment</a:t>
            </a:r>
          </a:p>
          <a:p>
            <a:pPr lvl="1" algn="l">
              <a:buFont typeface="Wingdings" pitchFamily="2" charset="2"/>
              <a:buChar char="Ø"/>
            </a:pPr>
            <a:r>
              <a:rPr lang="en-US" dirty="0" smtClean="0">
                <a:solidFill>
                  <a:schemeClr val="tx1"/>
                </a:solidFill>
              </a:rPr>
              <a:t>Rights of the accused</a:t>
            </a:r>
          </a:p>
          <a:p>
            <a:pPr algn="l">
              <a:buFont typeface="Wingdings" pitchFamily="2" charset="2"/>
              <a:buChar char="Ø"/>
            </a:pPr>
            <a:r>
              <a:rPr lang="en-US" b="1" dirty="0" smtClean="0">
                <a:solidFill>
                  <a:schemeClr val="tx1"/>
                </a:solidFill>
              </a:rPr>
              <a:t>Seventh amendment</a:t>
            </a:r>
          </a:p>
          <a:p>
            <a:pPr lvl="1" algn="l">
              <a:buFont typeface="Wingdings" pitchFamily="2" charset="2"/>
              <a:buChar char="Ø"/>
            </a:pPr>
            <a:r>
              <a:rPr lang="en-US" dirty="0" smtClean="0">
                <a:solidFill>
                  <a:schemeClr val="tx1"/>
                </a:solidFill>
              </a:rPr>
              <a:t>Civil Trials</a:t>
            </a:r>
          </a:p>
          <a:p>
            <a:pPr algn="l">
              <a:buFont typeface="Wingdings" pitchFamily="2" charset="2"/>
              <a:buChar char="Ø"/>
            </a:pPr>
            <a:r>
              <a:rPr lang="en-US" b="1" dirty="0" smtClean="0">
                <a:solidFill>
                  <a:schemeClr val="tx1"/>
                </a:solidFill>
              </a:rPr>
              <a:t>Eighth amendment</a:t>
            </a:r>
          </a:p>
          <a:p>
            <a:pPr lvl="1" algn="l">
              <a:buFont typeface="Wingdings" pitchFamily="2" charset="2"/>
              <a:buChar char="Ø"/>
            </a:pPr>
            <a:r>
              <a:rPr lang="en-US" dirty="0" smtClean="0">
                <a:solidFill>
                  <a:schemeClr val="tx1"/>
                </a:solidFill>
              </a:rPr>
              <a:t>Punishment for crimes </a:t>
            </a:r>
            <a:r>
              <a:rPr lang="en-US" sz="2400" dirty="0" smtClean="0">
                <a:solidFill>
                  <a:schemeClr val="tx1"/>
                </a:solidFill>
              </a:rPr>
              <a:t>(Can’t get hand cut off Million dollar bail)</a:t>
            </a:r>
          </a:p>
          <a:p>
            <a:pPr lvl="2" algn="l"/>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Bill of Rights</a:t>
            </a:r>
            <a:br>
              <a:rPr lang="en-US" dirty="0" smtClean="0"/>
            </a:br>
            <a:r>
              <a:rPr lang="en-US" sz="3600" dirty="0" smtClean="0"/>
              <a:t>First 10 Amendments</a:t>
            </a:r>
            <a:endParaRPr lang="en-US" sz="3600" dirty="0"/>
          </a:p>
        </p:txBody>
      </p:sp>
      <p:sp>
        <p:nvSpPr>
          <p:cNvPr id="3" name="Subtitle 2"/>
          <p:cNvSpPr>
            <a:spLocks noGrp="1"/>
          </p:cNvSpPr>
          <p:nvPr>
            <p:ph type="subTitle" idx="1"/>
          </p:nvPr>
        </p:nvSpPr>
        <p:spPr>
          <a:xfrm>
            <a:off x="762000" y="1828800"/>
            <a:ext cx="7696200" cy="4572000"/>
          </a:xfrm>
        </p:spPr>
        <p:txBody>
          <a:bodyPr>
            <a:normAutofit/>
          </a:bodyPr>
          <a:lstStyle/>
          <a:p>
            <a:pPr algn="l">
              <a:buFont typeface="Wingdings" pitchFamily="2" charset="2"/>
              <a:buChar char="Ø"/>
            </a:pPr>
            <a:r>
              <a:rPr lang="en-US" b="1" dirty="0" smtClean="0">
                <a:solidFill>
                  <a:schemeClr val="tx1"/>
                </a:solidFill>
              </a:rPr>
              <a:t>Ninth amendment</a:t>
            </a:r>
          </a:p>
          <a:p>
            <a:pPr lvl="1" algn="l">
              <a:buFont typeface="Wingdings" pitchFamily="2" charset="2"/>
              <a:buChar char="Ø"/>
            </a:pPr>
            <a:r>
              <a:rPr lang="en-US" dirty="0" smtClean="0">
                <a:solidFill>
                  <a:schemeClr val="tx1"/>
                </a:solidFill>
              </a:rPr>
              <a:t>Unremunerated Rights</a:t>
            </a:r>
          </a:p>
          <a:p>
            <a:pPr lvl="2" algn="l">
              <a:buFont typeface="Wingdings" pitchFamily="2" charset="2"/>
              <a:buChar char="Ø"/>
            </a:pPr>
            <a:r>
              <a:rPr lang="en-US" dirty="0" smtClean="0">
                <a:solidFill>
                  <a:schemeClr val="tx1"/>
                </a:solidFill>
              </a:rPr>
              <a:t>Means: to repay or reward</a:t>
            </a:r>
          </a:p>
          <a:p>
            <a:pPr lvl="2" algn="l">
              <a:buFont typeface="Wingdings" pitchFamily="2" charset="2"/>
              <a:buChar char="Ø"/>
            </a:pPr>
            <a:r>
              <a:rPr lang="en-US" dirty="0">
                <a:solidFill>
                  <a:schemeClr val="tx1"/>
                </a:solidFill>
              </a:rPr>
              <a:t> addresses rights of the people that are not specifically enumerated in the Constitution.</a:t>
            </a:r>
            <a:endParaRPr lang="en-US" dirty="0" smtClean="0">
              <a:solidFill>
                <a:schemeClr val="tx1"/>
              </a:solidFill>
            </a:endParaRPr>
          </a:p>
          <a:p>
            <a:pPr algn="l">
              <a:buFont typeface="Wingdings" pitchFamily="2" charset="2"/>
              <a:buChar char="Ø"/>
            </a:pPr>
            <a:r>
              <a:rPr lang="en-US" b="1" dirty="0" smtClean="0">
                <a:solidFill>
                  <a:schemeClr val="tx1"/>
                </a:solidFill>
              </a:rPr>
              <a:t>Tenth amendment</a:t>
            </a:r>
          </a:p>
          <a:p>
            <a:pPr lvl="1" algn="l">
              <a:buFont typeface="Wingdings" pitchFamily="2" charset="2"/>
              <a:buChar char="Ø"/>
            </a:pPr>
            <a:r>
              <a:rPr lang="en-US" dirty="0" smtClean="0">
                <a:solidFill>
                  <a:schemeClr val="tx1"/>
                </a:solidFill>
              </a:rPr>
              <a:t>Powers reserved to the states </a:t>
            </a:r>
            <a:r>
              <a:rPr lang="en-US" sz="2400" dirty="0" smtClean="0">
                <a:solidFill>
                  <a:schemeClr val="tx1"/>
                </a:solidFill>
              </a:rPr>
              <a:t>(States can make their own laws) </a:t>
            </a:r>
            <a:endParaRPr lang="en-US" sz="2400" dirty="0">
              <a:solidFill>
                <a:schemeClr val="tx1"/>
              </a:solidFill>
            </a:endParaRPr>
          </a:p>
          <a:p>
            <a:pPr lvl="1" algn="l">
              <a:buFont typeface="Wingdings" pitchFamily="2" charset="2"/>
              <a:buChar char="Ø"/>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John Locke</a:t>
            </a:r>
            <a:endParaRPr lang="en-US" dirty="0"/>
          </a:p>
        </p:txBody>
      </p:sp>
      <p:sp>
        <p:nvSpPr>
          <p:cNvPr id="3" name="Content Placeholder 2"/>
          <p:cNvSpPr>
            <a:spLocks noGrp="1"/>
          </p:cNvSpPr>
          <p:nvPr>
            <p:ph idx="1"/>
          </p:nvPr>
        </p:nvSpPr>
        <p:spPr>
          <a:xfrm>
            <a:off x="76200" y="914400"/>
            <a:ext cx="8991600" cy="5791200"/>
          </a:xfrm>
        </p:spPr>
        <p:txBody>
          <a:bodyPr/>
          <a:lstStyle/>
          <a:p>
            <a:pPr marL="0" indent="0">
              <a:buNone/>
            </a:pPr>
            <a:r>
              <a:rPr lang="en-US" dirty="0" smtClean="0"/>
              <a:t>Locke: 17</a:t>
            </a:r>
            <a:r>
              <a:rPr lang="en-US" baseline="30000" dirty="0" smtClean="0"/>
              <a:t>th</a:t>
            </a:r>
            <a:r>
              <a:rPr lang="en-US" dirty="0" smtClean="0"/>
              <a:t> century Enlightenment thinkers: Said People have their </a:t>
            </a:r>
            <a:r>
              <a:rPr lang="en-US" u="sng" dirty="0"/>
              <a:t>N</a:t>
            </a:r>
            <a:r>
              <a:rPr lang="en-US" u="sng" dirty="0" smtClean="0"/>
              <a:t>atural Rights </a:t>
            </a:r>
            <a:r>
              <a:rPr lang="en-US" dirty="0" smtClean="0"/>
              <a:t>to </a:t>
            </a:r>
            <a:r>
              <a:rPr lang="en-US" dirty="0" smtClean="0"/>
              <a:t>Life </a:t>
            </a:r>
            <a:r>
              <a:rPr lang="en-US" dirty="0"/>
              <a:t>L</a:t>
            </a:r>
            <a:r>
              <a:rPr lang="en-US" dirty="0" smtClean="0"/>
              <a:t>iberty </a:t>
            </a:r>
            <a:r>
              <a:rPr lang="en-US" dirty="0" smtClean="0"/>
              <a:t>and </a:t>
            </a:r>
            <a:r>
              <a:rPr lang="en-US" dirty="0" smtClean="0"/>
              <a:t>Property</a:t>
            </a:r>
            <a:r>
              <a:rPr lang="en-US" dirty="0" smtClean="0"/>
              <a:t>.</a:t>
            </a:r>
          </a:p>
          <a:p>
            <a:pPr marL="0" indent="0">
              <a:buNone/>
            </a:pPr>
            <a:endParaRPr lang="en-US" dirty="0"/>
          </a:p>
          <a:p>
            <a:pPr marL="0" indent="0">
              <a:buNone/>
            </a:pPr>
            <a:r>
              <a:rPr lang="en-US" u="sng" dirty="0" smtClean="0"/>
              <a:t>Social Contract</a:t>
            </a:r>
            <a:r>
              <a:rPr lang="en-US" dirty="0" smtClean="0"/>
              <a:t>: An agreement in which the people consent to choose and obey a government so long as it safeguards their </a:t>
            </a:r>
            <a:r>
              <a:rPr lang="en-US" u="sng" dirty="0"/>
              <a:t>N</a:t>
            </a:r>
            <a:r>
              <a:rPr lang="en-US" u="sng" dirty="0" smtClean="0"/>
              <a:t>atural Rights</a:t>
            </a:r>
            <a:r>
              <a:rPr lang="en-US" dirty="0" smtClean="0"/>
              <a:t>. If the government violates that social contract by taking away or interfering with those rights people have the right to resist and even overthrow the government.</a:t>
            </a:r>
            <a:endParaRPr lang="en-US" u="sng" dirty="0" smtClean="0"/>
          </a:p>
        </p:txBody>
      </p:sp>
    </p:spTree>
    <p:extLst>
      <p:ext uri="{BB962C8B-B14F-4D97-AF65-F5344CB8AC3E}">
        <p14:creationId xmlns:p14="http://schemas.microsoft.com/office/powerpoint/2010/main" val="8957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Thomas Paine</a:t>
            </a:r>
            <a:endParaRPr lang="en-US" dirty="0"/>
          </a:p>
        </p:txBody>
      </p:sp>
      <p:sp>
        <p:nvSpPr>
          <p:cNvPr id="3" name="Content Placeholder 2"/>
          <p:cNvSpPr>
            <a:spLocks noGrp="1"/>
          </p:cNvSpPr>
          <p:nvPr>
            <p:ph idx="1"/>
          </p:nvPr>
        </p:nvSpPr>
        <p:spPr>
          <a:xfrm>
            <a:off x="76200" y="914400"/>
            <a:ext cx="8991600" cy="5791200"/>
          </a:xfrm>
        </p:spPr>
        <p:txBody>
          <a:bodyPr/>
          <a:lstStyle/>
          <a:p>
            <a:pPr marL="0" indent="0">
              <a:buNone/>
            </a:pPr>
            <a:r>
              <a:rPr lang="en-US" dirty="0" smtClean="0"/>
              <a:t>Paine: American political activist, philosopher and political theorist before and during the Revolutionary War.</a:t>
            </a:r>
          </a:p>
          <a:p>
            <a:pPr marL="0" indent="0">
              <a:buNone/>
            </a:pPr>
            <a:endParaRPr lang="en-US" u="sng" dirty="0"/>
          </a:p>
          <a:p>
            <a:pPr marL="0" indent="0">
              <a:buNone/>
            </a:pPr>
            <a:r>
              <a:rPr lang="en-US" u="sng" dirty="0" smtClean="0"/>
              <a:t>Common Sense</a:t>
            </a:r>
            <a:r>
              <a:rPr lang="en-US" dirty="0" smtClean="0"/>
              <a:t>: Widely read 50 page pamphlet that attacked King George </a:t>
            </a:r>
            <a:r>
              <a:rPr lang="en-US" dirty="0" smtClean="0"/>
              <a:t>III and </a:t>
            </a:r>
            <a:r>
              <a:rPr lang="en-US" dirty="0" smtClean="0"/>
              <a:t>the Monarchy. Paine declared that Independence would allow Americans to trade more freely and give the colonists the chance to create a better society – one free from tyranny, with equal social and economic opportunities for all. </a:t>
            </a:r>
            <a:endParaRPr lang="en-US" u="sng" dirty="0" smtClean="0"/>
          </a:p>
        </p:txBody>
      </p:sp>
    </p:spTree>
    <p:extLst>
      <p:ext uri="{BB962C8B-B14F-4D97-AF65-F5344CB8AC3E}">
        <p14:creationId xmlns:p14="http://schemas.microsoft.com/office/powerpoint/2010/main" val="1575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First Continental Congress </a:t>
            </a:r>
          </a:p>
        </p:txBody>
      </p:sp>
      <p:sp>
        <p:nvSpPr>
          <p:cNvPr id="3" name="Content Placeholder 2"/>
          <p:cNvSpPr>
            <a:spLocks noGrp="1"/>
          </p:cNvSpPr>
          <p:nvPr>
            <p:ph idx="1"/>
          </p:nvPr>
        </p:nvSpPr>
        <p:spPr>
          <a:xfrm>
            <a:off x="76200" y="914400"/>
            <a:ext cx="8991600" cy="5791200"/>
          </a:xfrm>
        </p:spPr>
        <p:txBody>
          <a:bodyPr>
            <a:normAutofit/>
          </a:bodyPr>
          <a:lstStyle/>
          <a:p>
            <a:pPr marL="0" indent="0">
              <a:buNone/>
            </a:pPr>
            <a:r>
              <a:rPr lang="en-US" dirty="0" smtClean="0"/>
              <a:t>In September or 1774, 56 delegates met in Philadelphia to consider options including economic boycott of British trade, Colonist rights and grievances. They also petitioned King George III to readdress their grievances. </a:t>
            </a:r>
            <a:endParaRPr lang="en-US" dirty="0"/>
          </a:p>
          <a:p>
            <a:r>
              <a:rPr lang="en-US" dirty="0" smtClean="0"/>
              <a:t>Drew up a declaration of colonial rights.</a:t>
            </a:r>
          </a:p>
          <a:p>
            <a:pPr lvl="1"/>
            <a:r>
              <a:rPr lang="en-US" dirty="0" smtClean="0"/>
              <a:t>Run their own affairs and stated that, if the British used force against the colonies, the colonies should fight back.</a:t>
            </a:r>
          </a:p>
          <a:p>
            <a:r>
              <a:rPr lang="en-US" dirty="0" smtClean="0"/>
              <a:t>Colonists in many Northeastern towns stepped up their military preparations. (Minutemen)</a:t>
            </a:r>
          </a:p>
        </p:txBody>
      </p:sp>
    </p:spTree>
    <p:extLst>
      <p:ext uri="{BB962C8B-B14F-4D97-AF65-F5344CB8AC3E}">
        <p14:creationId xmlns:p14="http://schemas.microsoft.com/office/powerpoint/2010/main" val="149902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295401"/>
          </a:xfrm>
        </p:spPr>
        <p:txBody>
          <a:bodyPr>
            <a:normAutofit/>
          </a:bodyPr>
          <a:lstStyle/>
          <a:p>
            <a:r>
              <a:rPr lang="en-US" sz="3600" b="1" dirty="0" smtClean="0"/>
              <a:t>Declaration of Independence</a:t>
            </a:r>
            <a:endParaRPr lang="en-US" sz="3600" b="1" dirty="0"/>
          </a:p>
        </p:txBody>
      </p:sp>
      <p:sp>
        <p:nvSpPr>
          <p:cNvPr id="3" name="Subtitle 2"/>
          <p:cNvSpPr>
            <a:spLocks noGrp="1"/>
          </p:cNvSpPr>
          <p:nvPr>
            <p:ph type="subTitle" idx="1"/>
          </p:nvPr>
        </p:nvSpPr>
        <p:spPr>
          <a:xfrm>
            <a:off x="152400" y="1828800"/>
            <a:ext cx="4648200" cy="4572000"/>
          </a:xfrm>
        </p:spPr>
        <p:txBody>
          <a:bodyPr>
            <a:normAutofit fontScale="92500" lnSpcReduction="10000"/>
          </a:bodyPr>
          <a:lstStyle/>
          <a:p>
            <a:pPr algn="l">
              <a:buFont typeface="Wingdings" pitchFamily="2" charset="2"/>
              <a:buChar char="ü"/>
            </a:pPr>
            <a:r>
              <a:rPr lang="en-US" dirty="0" smtClean="0">
                <a:solidFill>
                  <a:schemeClr val="tx1"/>
                </a:solidFill>
              </a:rPr>
              <a:t>Written June, July 1776</a:t>
            </a:r>
          </a:p>
          <a:p>
            <a:pPr algn="l">
              <a:buFont typeface="Wingdings" pitchFamily="2" charset="2"/>
              <a:buChar char="ü"/>
            </a:pPr>
            <a:r>
              <a:rPr lang="en-US" dirty="0" smtClean="0">
                <a:solidFill>
                  <a:schemeClr val="tx1"/>
                </a:solidFill>
              </a:rPr>
              <a:t>1</a:t>
            </a:r>
            <a:r>
              <a:rPr lang="en-US" baseline="30000" dirty="0" smtClean="0">
                <a:solidFill>
                  <a:schemeClr val="tx1"/>
                </a:solidFill>
              </a:rPr>
              <a:t>st</a:t>
            </a:r>
            <a:r>
              <a:rPr lang="en-US" dirty="0" smtClean="0">
                <a:solidFill>
                  <a:schemeClr val="tx1"/>
                </a:solidFill>
              </a:rPr>
              <a:t> U.S. Document</a:t>
            </a:r>
          </a:p>
          <a:p>
            <a:pPr algn="l">
              <a:buFont typeface="Wingdings" pitchFamily="2" charset="2"/>
              <a:buChar char="ü"/>
            </a:pPr>
            <a:r>
              <a:rPr lang="en-US" dirty="0" smtClean="0">
                <a:solidFill>
                  <a:schemeClr val="tx1"/>
                </a:solidFill>
              </a:rPr>
              <a:t>Adopted on July 4, 1776</a:t>
            </a:r>
          </a:p>
          <a:p>
            <a:pPr lvl="1" algn="l">
              <a:buFont typeface="Wingdings" pitchFamily="2" charset="2"/>
              <a:buChar char="ü"/>
            </a:pPr>
            <a:r>
              <a:rPr lang="en-US" dirty="0" smtClean="0">
                <a:solidFill>
                  <a:schemeClr val="tx1"/>
                </a:solidFill>
              </a:rPr>
              <a:t>Continental Congress</a:t>
            </a:r>
          </a:p>
          <a:p>
            <a:pPr lvl="1" algn="l">
              <a:buFont typeface="Wingdings" pitchFamily="2" charset="2"/>
              <a:buChar char="ü"/>
            </a:pPr>
            <a:r>
              <a:rPr lang="en-US" dirty="0" smtClean="0">
                <a:solidFill>
                  <a:schemeClr val="tx1"/>
                </a:solidFill>
              </a:rPr>
              <a:t>56 signers</a:t>
            </a:r>
          </a:p>
          <a:p>
            <a:pPr lvl="2" algn="l">
              <a:buFont typeface="Wingdings" pitchFamily="2" charset="2"/>
              <a:buChar char="ü"/>
            </a:pPr>
            <a:r>
              <a:rPr lang="en-US" dirty="0" smtClean="0">
                <a:solidFill>
                  <a:schemeClr val="tx1"/>
                </a:solidFill>
              </a:rPr>
              <a:t>Wealthy, successful, &amp; educated</a:t>
            </a:r>
          </a:p>
          <a:p>
            <a:pPr algn="l">
              <a:buFont typeface="Wingdings" pitchFamily="2" charset="2"/>
              <a:buChar char="ü"/>
            </a:pPr>
            <a:r>
              <a:rPr lang="en-US" sz="2800" dirty="0" smtClean="0">
                <a:solidFill>
                  <a:schemeClr val="tx1"/>
                </a:solidFill>
              </a:rPr>
              <a:t>“Free and Independent states”</a:t>
            </a:r>
          </a:p>
          <a:p>
            <a:pPr lvl="1" algn="l">
              <a:buFont typeface="Wingdings" pitchFamily="2" charset="2"/>
              <a:buChar char="ü"/>
            </a:pPr>
            <a:r>
              <a:rPr lang="en-US" dirty="0" smtClean="0">
                <a:solidFill>
                  <a:schemeClr val="tx1"/>
                </a:solidFill>
              </a:rPr>
              <a:t>Provides for the basic fundamental rights</a:t>
            </a:r>
          </a:p>
          <a:p>
            <a:pPr algn="l">
              <a:buFont typeface="Wingdings" pitchFamily="2" charset="2"/>
              <a:buChar char="ü"/>
            </a:pPr>
            <a:endParaRPr lang="en-US" dirty="0" smtClean="0"/>
          </a:p>
        </p:txBody>
      </p:sp>
      <p:sp>
        <p:nvSpPr>
          <p:cNvPr id="5" name="Subtitle 2"/>
          <p:cNvSpPr txBox="1">
            <a:spLocks/>
          </p:cNvSpPr>
          <p:nvPr/>
        </p:nvSpPr>
        <p:spPr>
          <a:xfrm>
            <a:off x="5029200" y="1905000"/>
            <a:ext cx="3733800" cy="4191000"/>
          </a:xfrm>
          <a:prstGeom prst="rect">
            <a:avLst/>
          </a:prstGeom>
          <a:ln>
            <a:solidFill>
              <a:schemeClr val="accent6">
                <a:lumMod val="50000"/>
              </a:schemeClr>
            </a:solidFill>
          </a:ln>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pic>
        <p:nvPicPr>
          <p:cNvPr id="4" name="Picture 3" descr="6-11-1776-Drafting-the-Declaration-of-Indepen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447800"/>
            <a:ext cx="4114800" cy="51040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r>
              <a:rPr lang="en-US" dirty="0"/>
              <a:t>In 1776 a five person committee was selected to write a declaration that the American </a:t>
            </a:r>
            <a:r>
              <a:rPr lang="en-US" dirty="0" smtClean="0"/>
              <a:t>Colonies </a:t>
            </a:r>
            <a:r>
              <a:rPr lang="en-US" dirty="0"/>
              <a:t>were declaring themselves Independent from the British Empire. John Adams convinced the committee to allow Thomas Jefferson to compose this document, it took him 17 days to write. After some minor changes by Adams and Benjamin Franklin, the draft was presented to the Continental Congress on July 1st. The Continental Congress voted and approved the colonist Independence on July 2, 1776. Some believed this would be the most memorable day in American </a:t>
            </a:r>
            <a:r>
              <a:rPr lang="en-US" dirty="0" smtClean="0"/>
              <a:t>History.</a:t>
            </a:r>
            <a:endParaRPr lang="en-US" dirty="0"/>
          </a:p>
        </p:txBody>
      </p:sp>
    </p:spTree>
    <p:extLst>
      <p:ext uri="{BB962C8B-B14F-4D97-AF65-F5344CB8AC3E}">
        <p14:creationId xmlns:p14="http://schemas.microsoft.com/office/powerpoint/2010/main" val="299183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endParaRPr lang="en-US" dirty="0" smtClean="0"/>
          </a:p>
          <a:p>
            <a:r>
              <a:rPr lang="en-US" dirty="0" smtClean="0"/>
              <a:t>In the early morning of July 4th, 1776, the Continental Congress finished its changes to the document and officially adopted the Declaration of Independence (Why we celebrate on the 4</a:t>
            </a:r>
            <a:r>
              <a:rPr lang="en-US" baseline="30000" dirty="0" smtClean="0"/>
              <a:t>th</a:t>
            </a:r>
            <a:r>
              <a:rPr lang="en-US" dirty="0" smtClean="0"/>
              <a:t>). On August 2, 1776, delegates of the Continental Congress began signing the Declaration of Independence, eventually 56 delegates would sign. The colonist would continue to fight for America's Independence for another 7 years. The American Revolutionary War lasted for 8 year and 137 days.</a:t>
            </a:r>
            <a:endParaRPr lang="en-US" dirty="0"/>
          </a:p>
        </p:txBody>
      </p:sp>
    </p:spTree>
    <p:extLst>
      <p:ext uri="{BB962C8B-B14F-4D97-AF65-F5344CB8AC3E}">
        <p14:creationId xmlns:p14="http://schemas.microsoft.com/office/powerpoint/2010/main" val="135485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6655</TotalTime>
  <Words>2147</Words>
  <Application>Microsoft Macintosh PowerPoint</Application>
  <PresentationFormat>On-screen Show (4:3)</PresentationFormat>
  <Paragraphs>279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U.S. separates from Britain</vt:lpstr>
      <vt:lpstr>U.S. separates from Britain</vt:lpstr>
      <vt:lpstr>John Locke</vt:lpstr>
      <vt:lpstr>Thomas Paine</vt:lpstr>
      <vt:lpstr>First Continental Congress </vt:lpstr>
      <vt:lpstr>Declaration of Independence</vt:lpstr>
      <vt:lpstr>PowerPoint Presentation</vt:lpstr>
      <vt:lpstr>PowerPoint Presentation</vt:lpstr>
      <vt:lpstr>Declaration of Independence</vt:lpstr>
      <vt:lpstr>PowerPoint Presentation</vt:lpstr>
      <vt:lpstr>PowerPoint Presentation</vt:lpstr>
      <vt:lpstr>Articles of Confederation</vt:lpstr>
      <vt:lpstr>Articles of Confederation</vt:lpstr>
      <vt:lpstr>Articles of Confederation</vt:lpstr>
      <vt:lpstr>PowerPoint Presentation</vt:lpstr>
      <vt:lpstr>The Northwest Ordinance 1787</vt:lpstr>
      <vt:lpstr>The Northwest Ordinance of 1787 </vt:lpstr>
      <vt:lpstr>The Northwest Ordinance of 1787 </vt:lpstr>
      <vt:lpstr>The Northwest Ordinance of 1787 </vt:lpstr>
      <vt:lpstr>Shays’ Rebellion</vt:lpstr>
      <vt:lpstr>Shays’ Rebellion</vt:lpstr>
      <vt:lpstr>Governments Vocabulary</vt:lpstr>
      <vt:lpstr>U.S. Constitution</vt:lpstr>
      <vt:lpstr>U.S. Constitution</vt:lpstr>
      <vt:lpstr>U.S. Constitution</vt:lpstr>
      <vt:lpstr>U.S. Constitution</vt:lpstr>
      <vt:lpstr>U.S. Constitution Framework</vt:lpstr>
      <vt:lpstr>Definitions</vt:lpstr>
      <vt:lpstr>Definitions</vt:lpstr>
      <vt:lpstr>Federalists vs. Antifederalists</vt:lpstr>
      <vt:lpstr>Federalists vs. Antifederalists</vt:lpstr>
      <vt:lpstr>PowerPoint Presentation</vt:lpstr>
      <vt:lpstr>PowerPoint Presentation</vt:lpstr>
      <vt:lpstr>Bill of Rights First 10 Amendments which grant civil liberties and rights.</vt:lpstr>
      <vt:lpstr>Bill of Rights First 10 Amendments</vt:lpstr>
      <vt:lpstr>Bill of Rights First 10 Amendments</vt:lpstr>
      <vt:lpstr>Bill of Rights First 10 Amendments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dc:title>
  <dc:creator>Boni</dc:creator>
  <cp:lastModifiedBy>Pickerington Local School District</cp:lastModifiedBy>
  <cp:revision>117</cp:revision>
  <dcterms:created xsi:type="dcterms:W3CDTF">2012-01-30T13:51:08Z</dcterms:created>
  <dcterms:modified xsi:type="dcterms:W3CDTF">2016-08-24T12:48:17Z</dcterms:modified>
</cp:coreProperties>
</file>